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Economica"/>
      <p:regular r:id="rId33"/>
      <p:bold r:id="rId34"/>
      <p:italic r:id="rId35"/>
      <p:boldItalic r:id="rId36"/>
    </p:embeddedFont>
    <p:embeddedFont>
      <p:font typeface="Roboto"/>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7.xml"/><Relationship Id="rId44" Type="http://schemas.openxmlformats.org/officeDocument/2006/relationships/font" Target="fonts/OpenSans-boldItalic.fntdata"/><Relationship Id="rId21" Type="http://schemas.openxmlformats.org/officeDocument/2006/relationships/slide" Target="slides/slide16.xml"/><Relationship Id="rId43" Type="http://schemas.openxmlformats.org/officeDocument/2006/relationships/font" Target="fonts/OpenSans-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Economica-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Economica-italic.fntdata"/><Relationship Id="rId12" Type="http://schemas.openxmlformats.org/officeDocument/2006/relationships/slide" Target="slides/slide7.xml"/><Relationship Id="rId34" Type="http://schemas.openxmlformats.org/officeDocument/2006/relationships/font" Target="fonts/Economica-bold.fntdata"/><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font" Target="fonts/Economica-boldItalic.fntdata"/><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e04d010e9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e04d010e9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BB: Pozdravljamo kolege i kolegice. </a:t>
            </a:r>
            <a:r>
              <a:rPr lang="en"/>
              <a:t>Prezentirat</a:t>
            </a:r>
            <a:r>
              <a:rPr lang="en"/>
              <a:t> ćemo naš sistem odnosno naš softver pod nazivom VitalFlow, Where Every Drop Counts. VitalFlow je sistem vezan za Blood bank odnosno sistem vezan za Krvnu banku.</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e04d010e91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e04d010e91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Sada imamo prototipe korisničkog interfejsa. Login forma ili view je početna forma prilikom pristupanja softveru. Sadrži također hyperlinkove za Registraciju i za pristup formi za klinike.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04d010e91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e04d010e91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Ovo je Sign Up forma koju popunjavaju Donori.</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e04d010e91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e04d010e91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 ovo je forma kliničkih zahtjeva krvi.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e04d010e91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e04d010e91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Također imamo i formu za pregled svih prijavljenih termina do kojeg dolazimo kroz hub. Kao što vidimo, svi uneseni podaci od strane donora su prikazani kroz view-u.</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04d010e91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e04d010e91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 također imamo i formu za pregled svih kliničkih zahtjeva, koja sadrži sve unesene podatke zahtjeva krvi.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e04d010e91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e04d010e91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Ovo je prototip pregleda profila donora koji sadrži njegove osnovne podatke, te ima prikazane na profilu i sve prijavljene termine doniranja krvi. Prijavljeni termini su prikazani također i kroz hub, te kao što smo već naveli donor ima opciju uređivanja svog korisničkog profila.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e04d010e91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e04d010e91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na kraju imamo i formu stanja zaliha, do koje ponovo dolazimo kroz hub. Kroz ovu formu će zaposlenici pratiti i ažurirati stanje zalihe svih krvnih grupa. Možemo primjetiti da su zalihe nekih krvnih grupa manje u odnosu na </a:t>
            </a:r>
            <a:r>
              <a:rPr lang="en"/>
              <a:t>druge, npr ako poredimo Grupu A pozitivnu i A negativnu. Razlog je rijetkost specifičnih krvnih grupa.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e041dc5382_9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e041dc5382_9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Ovdje imamo Dijagram Klasa, odnosno prikazane su naše modelske klase. Kao što vidimo, imamo apstraktnu klasu Korisnik koja nasljeđuje klase Donor, Zaposlenik i Administrator, to su naši korisnici sistema. Pored toga imamo i klasične klase Zahtjev, Termin, Hub, Zaliha, te enumerativne tipove Sale i KrvnaGrupa. Te i mamo i međuklase Zahtjev_Hub i Termin_Hub koje su zapravo implementirane kako bi mogli jednostavno koristiti Dijagram Klasa kao i Entity Relationship Diagram prilikom rada sa bazom podataka. Važno je još napomenuti da klase sadrže konstruktore, te da se podrazumijevaju setteri i getteri za sve modelske klase.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e04d010e91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e04d010e91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Sljedeće imamo Controller-ske Klase, zapravo, Modelske klase kroz DbContext, odnosno DataContext pristupaju svim definisanim controllerima u našem sistemu. DataContext u .NET je koncept preko kojeg se komunicira sa podacima u bazi podataka. Služi kao most između modela i baze podataka.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e04d010e9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e04d010e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 controlleri su povezani na sve definisane View-e našeg sistema.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e041dc5382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e041dc5382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BB: Namjena Sistema. </a:t>
            </a:r>
            <a:r>
              <a:rPr lang="en"/>
              <a:t>VitalFlow je aplikacija osmišljena kako bi olakšala proces doniranja i distribucije krvi putem intuitivnog korisničkog interface-a. Poenta je omogućiti korisnicima, odnosno donorima, mogućnost registracije i prijave na svoj račun, uređivanja profila, prijave termina doniranja, te imaju arhivu svih donacija koje su do tada napravili. Te, Sistem centralizira i olakšava komunikaciju između banke i klinike tako što klinika popunjava formu zahtjeva kroz sistem. Integrirajući različite funkcionalnosti, VitalFlow doprinosi poboljšanju dostupnosti i efikasnosti procesa doniranja krvi u zajednici.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e04d010e91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e04d010e91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Ovdje imamo kompletnu sliku našeg MVC dijagrama, te opisani MVC dijagram ispunjava SOLID principe.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e04d010e91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e04d010e91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Sljedeće imamo Entity Relationship Diagram koji je identičan kao naš dijagram klasa, osim što smo izbacili nasljeđivanje korisnika sistema tjst. Donora, administratora i zaposlenika. To smo uradili zato što smo koristili role-e u bazi podataka.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e04d010e91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e04d010e91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e04d010e91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e04d010e91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e04d010e91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e04d010e91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e041dc5382_9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e041dc5382_9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e04d010e91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e04d010e91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Imamo još kratki implementacijski dio vezan za vježbe da pokažemo. Kreirali smo našu bazu podataka preko smarterasp.net-a, te smo migrirali datu bazu podataka putem Packet Manager-a koristeći DBcontext. Time smo dobili dodatne tabele poput MigrationsHistory, AspNetRoles, AspNetUsers, te AspNetUserRoles. Upravo ova implementacija je dozvolila da izostavimo nasljeđivanje kroz ERD dijagram. Imamo u AspNetUsers jednog registrovanog korisnika, te u AspNetRoles smo definisali role-e Administrator-a i Zaposlenika. U AspNetUserRoles smo dali našem registovanom user-u administrator role-u. Te Scaffolding-om smo generisali ASP.NET CORE Identity alat koji nam omogućava edit nad Register i Login formama kako bi prilagodili našem sistemu i naravno omogućuvajau Autorizaciju i Autentifikaciju. Još smo Scaffolding-om generisali i sve potrebne </a:t>
            </a:r>
            <a:r>
              <a:rPr lang="en"/>
              <a:t>controllere, povezivajući modelske klase i view-ove.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e041dc5382_5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e041dc5382_5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bi bio kraj prezentacije, Hvala Vam na prezentaciji, ukoliko ima nekih pitanja, slobodno pitajte.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e041dc5382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e041dc5382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Imamo 8 funkcionalnosti u našem sistemu. Registracija i logiranje donora krvi, te Spremanje podataka o donorima što je vezano za programerski dio našeg projekta kroz Visual Studio. Slanje notifikacija kao asinhrona operacija je vezana za donora, prilikom manjka količine određene krvne grupe, notifikacije stižu donorima iste krvne grupe. Provjera pada ispod kritične linije, svaka krvna grupa ima svoju specifičnu kritičnu liniju zavisno od rijetkosti krvne grupe, te nakon pada ispod kritične linije, potrebna je dopuna. Korištenje mail-a za slanje informacija je vezano za kliniku, povratne informacije oko zahtjeva klinika dobija mail-om. Pregled profila donora, donor može pregledati svoj profil dok Zaposlenik i Administrator pregledaju profile svih donora. Hub je centralno područje sistema koje sadrži sve važne funkcionalnosti, te imamo i Stanje Zalihe.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e041dc5382_9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e041dc5382_9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Imamo 3 korisnika, to su Donor, Zaposlenik i Administrator. Donora smo već obradili, Zaposlenik sadrži čitanje i ažuriranje podataka donora, pristup zalihama i pregled svih izabranih termina i zahtjeva klinike. Admin sadrži sve funkcionalnosti kao Zaposlenik, uz dodatne CRUD operacije nad podacima donora i zaposlenika.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04d010e91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e04d010e91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Diagram pokazuje već opisani sistem, sadrži svih 8 funkcionalnosti i sve korisnike. Važno je naglasiti da Klinika </a:t>
            </a:r>
            <a:r>
              <a:rPr lang="en"/>
              <a:t>nije korisnik već vanjski sistem zato što ne koristi registrovani profil prilikom korištenja softvera, već popunjava formu bez registracije.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e04d010e91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e04d010e91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 scenarij, izabrali smo Hub kao primjer. Kao što smo rekli, Hub je centralno područje koje sadrži prijavu termina za donore, te zaposlenicima i administratoru dozvoljava pregled svih prijavljenih termina i zahtjeva, te i pristup stanju zaliha.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e04d010e91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e04d010e91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Imamo Activity Diagram-e koje smo dobili na osnovu tokova događaja scenarija Hub-a. Ovaj Activity Diagram je vezan za prijavu termina za donore.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e041dc5382_9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e041dc5382_9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Ovaj Activity Diagram je vezan za odustajanje od termina za donore, pošto donori imaju i tu opciju.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e04d010e91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e04d010e91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ovaj Actvity Diagram je vezan za zahtjeve klinike.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rgbClr val="CC0000"/>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rgbClr val="CC0000"/>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551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9.jpg"/><Relationship Id="rId4" Type="http://schemas.openxmlformats.org/officeDocument/2006/relationships/image" Target="../media/image4.png"/><Relationship Id="rId5"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36.png"/><Relationship Id="rId5" Type="http://schemas.openxmlformats.org/officeDocument/2006/relationships/image" Target="../media/image16.png"/><Relationship Id="rId6"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4.png"/><Relationship Id="rId5" Type="http://schemas.openxmlformats.org/officeDocument/2006/relationships/image" Target="../media/image34.png"/><Relationship Id="rId6" Type="http://schemas.openxmlformats.org/officeDocument/2006/relationships/image" Target="../media/image20.png"/><Relationship Id="rId7" Type="http://schemas.openxmlformats.org/officeDocument/2006/relationships/image" Target="../media/image33.png"/><Relationship Id="rId8"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9.jpg"/><Relationship Id="rId4" Type="http://schemas.openxmlformats.org/officeDocument/2006/relationships/image" Target="../media/image37.png"/><Relationship Id="rId5" Type="http://schemas.openxmlformats.org/officeDocument/2006/relationships/image" Target="../media/image4.png"/><Relationship Id="rId6"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3"/>
          <p:cNvPicPr preferRelativeResize="0"/>
          <p:nvPr/>
        </p:nvPicPr>
        <p:blipFill>
          <a:blip r:embed="rId3">
            <a:alphaModFix/>
          </a:blip>
          <a:stretch>
            <a:fillRect/>
          </a:stretch>
        </p:blipFill>
        <p:spPr>
          <a:xfrm>
            <a:off x="0" y="1979425"/>
            <a:ext cx="9144003" cy="3438976"/>
          </a:xfrm>
          <a:prstGeom prst="rect">
            <a:avLst/>
          </a:prstGeom>
          <a:noFill/>
          <a:ln>
            <a:noFill/>
          </a:ln>
        </p:spPr>
      </p:pic>
      <p:sp>
        <p:nvSpPr>
          <p:cNvPr id="63" name="Google Shape;63;p13"/>
          <p:cNvSpPr txBox="1"/>
          <p:nvPr/>
        </p:nvSpPr>
        <p:spPr>
          <a:xfrm>
            <a:off x="3072000" y="1525325"/>
            <a:ext cx="3000000" cy="1215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700">
                <a:solidFill>
                  <a:schemeClr val="dk1"/>
                </a:solidFill>
                <a:latin typeface="Economica"/>
                <a:ea typeface="Economica"/>
                <a:cs typeface="Economica"/>
                <a:sym typeface="Economica"/>
              </a:rPr>
              <a:t>Vital</a:t>
            </a:r>
            <a:r>
              <a:rPr b="1" lang="en" sz="6700">
                <a:solidFill>
                  <a:srgbClr val="CC0000"/>
                </a:solidFill>
                <a:latin typeface="Economica"/>
                <a:ea typeface="Economica"/>
                <a:cs typeface="Economica"/>
                <a:sym typeface="Economica"/>
              </a:rPr>
              <a:t>Flow</a:t>
            </a:r>
            <a:endParaRPr b="1" sz="3900">
              <a:solidFill>
                <a:srgbClr val="CC0000"/>
              </a:solidFill>
            </a:endParaRPr>
          </a:p>
        </p:txBody>
      </p:sp>
      <p:sp>
        <p:nvSpPr>
          <p:cNvPr id="64" name="Google Shape;64;p13"/>
          <p:cNvSpPr txBox="1"/>
          <p:nvPr>
            <p:ph idx="4294967295" type="subTitle"/>
          </p:nvPr>
        </p:nvSpPr>
        <p:spPr>
          <a:xfrm>
            <a:off x="2551488" y="2479675"/>
            <a:ext cx="40410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3200">
                <a:latin typeface="Economica"/>
                <a:ea typeface="Economica"/>
                <a:cs typeface="Economica"/>
                <a:sym typeface="Economica"/>
              </a:rPr>
              <a:t>Where Every Drop Counts</a:t>
            </a:r>
            <a:endParaRPr b="1" sz="3200">
              <a:latin typeface="Economica"/>
              <a:ea typeface="Economica"/>
              <a:cs typeface="Economica"/>
              <a:sym typeface="Economica"/>
            </a:endParaRPr>
          </a:p>
        </p:txBody>
      </p:sp>
      <p:pic>
        <p:nvPicPr>
          <p:cNvPr id="65" name="Google Shape;65;p13"/>
          <p:cNvPicPr preferRelativeResize="0"/>
          <p:nvPr/>
        </p:nvPicPr>
        <p:blipFill>
          <a:blip r:embed="rId4">
            <a:alphaModFix/>
          </a:blip>
          <a:stretch>
            <a:fillRect/>
          </a:stretch>
        </p:blipFill>
        <p:spPr>
          <a:xfrm>
            <a:off x="3760163" y="0"/>
            <a:ext cx="1623675" cy="1623675"/>
          </a:xfrm>
          <a:prstGeom prst="rect">
            <a:avLst/>
          </a:prstGeom>
          <a:noFill/>
          <a:ln>
            <a:noFill/>
          </a:ln>
        </p:spPr>
      </p:pic>
      <p:sp>
        <p:nvSpPr>
          <p:cNvPr id="66" name="Google Shape;66;p13"/>
          <p:cNvSpPr txBox="1"/>
          <p:nvPr/>
        </p:nvSpPr>
        <p:spPr>
          <a:xfrm>
            <a:off x="-368675" y="79825"/>
            <a:ext cx="30000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Times New Roman"/>
                <a:ea typeface="Times New Roman"/>
                <a:cs typeface="Times New Roman"/>
                <a:sym typeface="Times New Roman"/>
              </a:rPr>
              <a:t>Bandić Benjamin</a:t>
            </a:r>
            <a:endParaRPr sz="17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700">
                <a:solidFill>
                  <a:schemeClr val="dk1"/>
                </a:solidFill>
                <a:latin typeface="Times New Roman"/>
                <a:ea typeface="Times New Roman"/>
                <a:cs typeface="Times New Roman"/>
                <a:sym typeface="Times New Roman"/>
              </a:rPr>
              <a:t>Husić Muhamed</a:t>
            </a:r>
            <a:endParaRPr sz="17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700">
                <a:solidFill>
                  <a:schemeClr val="dk1"/>
                </a:solidFill>
                <a:latin typeface="Times New Roman"/>
                <a:ea typeface="Times New Roman"/>
                <a:cs typeface="Times New Roman"/>
                <a:sym typeface="Times New Roman"/>
              </a:rPr>
              <a:t>Mujalo Amer</a:t>
            </a:r>
            <a:endParaRPr sz="17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700">
                <a:solidFill>
                  <a:schemeClr val="dk1"/>
                </a:solidFill>
                <a:latin typeface="Times New Roman"/>
                <a:ea typeface="Times New Roman"/>
                <a:cs typeface="Times New Roman"/>
                <a:sym typeface="Times New Roman"/>
              </a:rPr>
              <a:t>Šatara Bakir</a:t>
            </a:r>
            <a:endParaRPr sz="1700">
              <a:solidFill>
                <a:schemeClr val="dk1"/>
              </a:solidFill>
              <a:latin typeface="Times New Roman"/>
              <a:ea typeface="Times New Roman"/>
              <a:cs typeface="Times New Roman"/>
              <a:sym typeface="Times New Roman"/>
            </a:endParaRPr>
          </a:p>
        </p:txBody>
      </p:sp>
      <p:pic>
        <p:nvPicPr>
          <p:cNvPr id="67" name="Google Shape;67;p13"/>
          <p:cNvPicPr preferRelativeResize="0"/>
          <p:nvPr/>
        </p:nvPicPr>
        <p:blipFill>
          <a:blip r:embed="rId5">
            <a:alphaModFix/>
          </a:blip>
          <a:stretch>
            <a:fillRect/>
          </a:stretch>
        </p:blipFill>
        <p:spPr>
          <a:xfrm>
            <a:off x="7847275" y="141900"/>
            <a:ext cx="1039425" cy="1039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2"/>
          <p:cNvPicPr preferRelativeResize="0"/>
          <p:nvPr/>
        </p:nvPicPr>
        <p:blipFill>
          <a:blip r:embed="rId3">
            <a:alphaModFix/>
          </a:blip>
          <a:stretch>
            <a:fillRect/>
          </a:stretch>
        </p:blipFill>
        <p:spPr>
          <a:xfrm>
            <a:off x="117962" y="-102412"/>
            <a:ext cx="8908074" cy="5348322"/>
          </a:xfrm>
          <a:prstGeom prst="rect">
            <a:avLst/>
          </a:prstGeom>
          <a:noFill/>
          <a:ln>
            <a:noFill/>
          </a:ln>
        </p:spPr>
      </p:pic>
      <p:sp>
        <p:nvSpPr>
          <p:cNvPr id="138" name="Google Shape;138;p22"/>
          <p:cNvSpPr/>
          <p:nvPr/>
        </p:nvSpPr>
        <p:spPr>
          <a:xfrm>
            <a:off x="0" y="-108275"/>
            <a:ext cx="889500" cy="535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9" name="Google Shape;139;p22"/>
          <p:cNvSpPr/>
          <p:nvPr/>
        </p:nvSpPr>
        <p:spPr>
          <a:xfrm>
            <a:off x="-224325" y="-248775"/>
            <a:ext cx="10302600" cy="48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latin typeface="Open Sans"/>
              <a:ea typeface="Open Sans"/>
              <a:cs typeface="Open Sans"/>
              <a:sym typeface="Open Sans"/>
            </a:endParaRPr>
          </a:p>
        </p:txBody>
      </p:sp>
      <p:sp>
        <p:nvSpPr>
          <p:cNvPr id="140" name="Google Shape;140;p22"/>
          <p:cNvSpPr/>
          <p:nvPr/>
        </p:nvSpPr>
        <p:spPr>
          <a:xfrm>
            <a:off x="8200200" y="-108275"/>
            <a:ext cx="874200" cy="535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41" name="Google Shape;141;p22"/>
          <p:cNvSpPr/>
          <p:nvPr/>
        </p:nvSpPr>
        <p:spPr>
          <a:xfrm>
            <a:off x="-440875" y="4981050"/>
            <a:ext cx="10302600" cy="36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42" name="Google Shape;142;p22"/>
          <p:cNvPicPr preferRelativeResize="0"/>
          <p:nvPr/>
        </p:nvPicPr>
        <p:blipFill>
          <a:blip r:embed="rId4">
            <a:alphaModFix/>
          </a:blip>
          <a:stretch>
            <a:fillRect/>
          </a:stretch>
        </p:blipFill>
        <p:spPr>
          <a:xfrm>
            <a:off x="0" y="0"/>
            <a:ext cx="768625" cy="768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3"/>
          <p:cNvPicPr preferRelativeResize="0"/>
          <p:nvPr/>
        </p:nvPicPr>
        <p:blipFill>
          <a:blip r:embed="rId3">
            <a:alphaModFix/>
          </a:blip>
          <a:stretch>
            <a:fillRect/>
          </a:stretch>
        </p:blipFill>
        <p:spPr>
          <a:xfrm>
            <a:off x="-86937" y="-264257"/>
            <a:ext cx="9317875" cy="5672014"/>
          </a:xfrm>
          <a:prstGeom prst="rect">
            <a:avLst/>
          </a:prstGeom>
          <a:noFill/>
          <a:ln>
            <a:noFill/>
          </a:ln>
        </p:spPr>
      </p:pic>
      <p:sp>
        <p:nvSpPr>
          <p:cNvPr id="148" name="Google Shape;148;p23"/>
          <p:cNvSpPr/>
          <p:nvPr/>
        </p:nvSpPr>
        <p:spPr>
          <a:xfrm>
            <a:off x="-15500" y="-108275"/>
            <a:ext cx="874200" cy="535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49" name="Google Shape;149;p23"/>
          <p:cNvSpPr/>
          <p:nvPr/>
        </p:nvSpPr>
        <p:spPr>
          <a:xfrm>
            <a:off x="8420625" y="-64150"/>
            <a:ext cx="874200" cy="535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0" name="Google Shape;150;p23"/>
          <p:cNvSpPr/>
          <p:nvPr/>
        </p:nvSpPr>
        <p:spPr>
          <a:xfrm>
            <a:off x="-433125" y="5012000"/>
            <a:ext cx="10302600" cy="36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1" name="Google Shape;151;p23"/>
          <p:cNvSpPr/>
          <p:nvPr/>
        </p:nvSpPr>
        <p:spPr>
          <a:xfrm>
            <a:off x="-216575" y="-264250"/>
            <a:ext cx="10302600" cy="32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latin typeface="Open Sans"/>
              <a:ea typeface="Open Sans"/>
              <a:cs typeface="Open Sans"/>
              <a:sym typeface="Open Sans"/>
            </a:endParaRPr>
          </a:p>
        </p:txBody>
      </p:sp>
      <p:pic>
        <p:nvPicPr>
          <p:cNvPr id="152" name="Google Shape;152;p23"/>
          <p:cNvPicPr preferRelativeResize="0"/>
          <p:nvPr/>
        </p:nvPicPr>
        <p:blipFill>
          <a:blip r:embed="rId4">
            <a:alphaModFix/>
          </a:blip>
          <a:stretch>
            <a:fillRect/>
          </a:stretch>
        </p:blipFill>
        <p:spPr>
          <a:xfrm>
            <a:off x="0" y="0"/>
            <a:ext cx="768625" cy="768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4"/>
          <p:cNvPicPr preferRelativeResize="0"/>
          <p:nvPr/>
        </p:nvPicPr>
        <p:blipFill>
          <a:blip r:embed="rId3">
            <a:alphaModFix/>
          </a:blip>
          <a:stretch>
            <a:fillRect/>
          </a:stretch>
        </p:blipFill>
        <p:spPr>
          <a:xfrm>
            <a:off x="0" y="-208995"/>
            <a:ext cx="9144001" cy="5561489"/>
          </a:xfrm>
          <a:prstGeom prst="rect">
            <a:avLst/>
          </a:prstGeom>
          <a:noFill/>
          <a:ln>
            <a:noFill/>
          </a:ln>
        </p:spPr>
      </p:pic>
      <p:sp>
        <p:nvSpPr>
          <p:cNvPr id="158" name="Google Shape;158;p24"/>
          <p:cNvSpPr/>
          <p:nvPr/>
        </p:nvSpPr>
        <p:spPr>
          <a:xfrm>
            <a:off x="-239775" y="-380250"/>
            <a:ext cx="10302600" cy="48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latin typeface="Open Sans"/>
              <a:ea typeface="Open Sans"/>
              <a:cs typeface="Open Sans"/>
              <a:sym typeface="Open Sans"/>
            </a:endParaRPr>
          </a:p>
        </p:txBody>
      </p:sp>
      <p:sp>
        <p:nvSpPr>
          <p:cNvPr id="159" name="Google Shape;159;p24"/>
          <p:cNvSpPr/>
          <p:nvPr/>
        </p:nvSpPr>
        <p:spPr>
          <a:xfrm>
            <a:off x="-440875" y="4981050"/>
            <a:ext cx="10302600" cy="36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0" name="Google Shape;160;p24"/>
          <p:cNvSpPr/>
          <p:nvPr/>
        </p:nvSpPr>
        <p:spPr>
          <a:xfrm>
            <a:off x="0" y="-108275"/>
            <a:ext cx="889500" cy="535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1" name="Google Shape;161;p24"/>
          <p:cNvSpPr/>
          <p:nvPr/>
        </p:nvSpPr>
        <p:spPr>
          <a:xfrm>
            <a:off x="8331675" y="-104400"/>
            <a:ext cx="874200" cy="535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62" name="Google Shape;162;p24"/>
          <p:cNvPicPr preferRelativeResize="0"/>
          <p:nvPr/>
        </p:nvPicPr>
        <p:blipFill>
          <a:blip r:embed="rId4">
            <a:alphaModFix/>
          </a:blip>
          <a:stretch>
            <a:fillRect/>
          </a:stretch>
        </p:blipFill>
        <p:spPr>
          <a:xfrm>
            <a:off x="0" y="0"/>
            <a:ext cx="768625" cy="768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61601" y="-100550"/>
            <a:ext cx="9020802" cy="5344600"/>
          </a:xfrm>
          <a:prstGeom prst="rect">
            <a:avLst/>
          </a:prstGeom>
          <a:noFill/>
          <a:ln>
            <a:noFill/>
          </a:ln>
        </p:spPr>
      </p:pic>
      <p:sp>
        <p:nvSpPr>
          <p:cNvPr id="168" name="Google Shape;168;p25"/>
          <p:cNvSpPr/>
          <p:nvPr/>
        </p:nvSpPr>
        <p:spPr>
          <a:xfrm>
            <a:off x="-46425" y="-104400"/>
            <a:ext cx="889500" cy="535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9" name="Google Shape;169;p25"/>
          <p:cNvSpPr/>
          <p:nvPr/>
        </p:nvSpPr>
        <p:spPr>
          <a:xfrm>
            <a:off x="-208850" y="-326100"/>
            <a:ext cx="10302600" cy="48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latin typeface="Open Sans"/>
              <a:ea typeface="Open Sans"/>
              <a:cs typeface="Open Sans"/>
              <a:sym typeface="Open Sans"/>
            </a:endParaRPr>
          </a:p>
        </p:txBody>
      </p:sp>
      <p:sp>
        <p:nvSpPr>
          <p:cNvPr id="170" name="Google Shape;170;p25"/>
          <p:cNvSpPr/>
          <p:nvPr/>
        </p:nvSpPr>
        <p:spPr>
          <a:xfrm>
            <a:off x="8316200" y="-104400"/>
            <a:ext cx="874200" cy="535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71" name="Google Shape;171;p25"/>
          <p:cNvSpPr/>
          <p:nvPr/>
        </p:nvSpPr>
        <p:spPr>
          <a:xfrm>
            <a:off x="-440875" y="5004250"/>
            <a:ext cx="10302600" cy="36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72" name="Google Shape;172;p25"/>
          <p:cNvPicPr preferRelativeResize="0"/>
          <p:nvPr/>
        </p:nvPicPr>
        <p:blipFill>
          <a:blip r:embed="rId4">
            <a:alphaModFix/>
          </a:blip>
          <a:stretch>
            <a:fillRect/>
          </a:stretch>
        </p:blipFill>
        <p:spPr>
          <a:xfrm>
            <a:off x="0" y="0"/>
            <a:ext cx="768625" cy="768625"/>
          </a:xfrm>
          <a:prstGeom prst="rect">
            <a:avLst/>
          </a:prstGeom>
          <a:noFill/>
          <a:ln>
            <a:noFill/>
          </a:ln>
        </p:spPr>
      </p:pic>
      <p:sp>
        <p:nvSpPr>
          <p:cNvPr id="173" name="Google Shape;173;p25"/>
          <p:cNvSpPr txBox="1"/>
          <p:nvPr/>
        </p:nvSpPr>
        <p:spPr>
          <a:xfrm>
            <a:off x="-1893525" y="1348675"/>
            <a:ext cx="1955100" cy="3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74" name="Google Shape;174;p25"/>
          <p:cNvSpPr txBox="1"/>
          <p:nvPr/>
        </p:nvSpPr>
        <p:spPr>
          <a:xfrm>
            <a:off x="8797175" y="1264350"/>
            <a:ext cx="2063400" cy="13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6"/>
          <p:cNvPicPr preferRelativeResize="0"/>
          <p:nvPr/>
        </p:nvPicPr>
        <p:blipFill>
          <a:blip r:embed="rId3">
            <a:alphaModFix/>
          </a:blip>
          <a:stretch>
            <a:fillRect/>
          </a:stretch>
        </p:blipFill>
        <p:spPr>
          <a:xfrm>
            <a:off x="0" y="-134007"/>
            <a:ext cx="9143999" cy="5411514"/>
          </a:xfrm>
          <a:prstGeom prst="rect">
            <a:avLst/>
          </a:prstGeom>
          <a:noFill/>
          <a:ln>
            <a:noFill/>
          </a:ln>
        </p:spPr>
      </p:pic>
      <p:sp>
        <p:nvSpPr>
          <p:cNvPr id="180" name="Google Shape;180;p26"/>
          <p:cNvSpPr/>
          <p:nvPr/>
        </p:nvSpPr>
        <p:spPr>
          <a:xfrm>
            <a:off x="-123775" y="-104400"/>
            <a:ext cx="889500" cy="535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81" name="Google Shape;181;p26"/>
          <p:cNvSpPr/>
          <p:nvPr/>
        </p:nvSpPr>
        <p:spPr>
          <a:xfrm>
            <a:off x="-247525" y="-357050"/>
            <a:ext cx="10302600" cy="48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latin typeface="Open Sans"/>
              <a:ea typeface="Open Sans"/>
              <a:cs typeface="Open Sans"/>
              <a:sym typeface="Open Sans"/>
            </a:endParaRPr>
          </a:p>
        </p:txBody>
      </p:sp>
      <p:sp>
        <p:nvSpPr>
          <p:cNvPr id="182" name="Google Shape;182;p26"/>
          <p:cNvSpPr/>
          <p:nvPr/>
        </p:nvSpPr>
        <p:spPr>
          <a:xfrm>
            <a:off x="8362625" y="-104400"/>
            <a:ext cx="874200" cy="535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83" name="Google Shape;183;p26"/>
          <p:cNvSpPr/>
          <p:nvPr/>
        </p:nvSpPr>
        <p:spPr>
          <a:xfrm>
            <a:off x="-433125" y="5035175"/>
            <a:ext cx="10302600" cy="36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84" name="Google Shape;184;p26"/>
          <p:cNvPicPr preferRelativeResize="0"/>
          <p:nvPr/>
        </p:nvPicPr>
        <p:blipFill>
          <a:blip r:embed="rId4">
            <a:alphaModFix/>
          </a:blip>
          <a:stretch>
            <a:fillRect/>
          </a:stretch>
        </p:blipFill>
        <p:spPr>
          <a:xfrm>
            <a:off x="0" y="0"/>
            <a:ext cx="768625" cy="768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7"/>
          <p:cNvPicPr preferRelativeResize="0"/>
          <p:nvPr/>
        </p:nvPicPr>
        <p:blipFill>
          <a:blip r:embed="rId3">
            <a:alphaModFix/>
          </a:blip>
          <a:stretch>
            <a:fillRect/>
          </a:stretch>
        </p:blipFill>
        <p:spPr>
          <a:xfrm>
            <a:off x="721025" y="64950"/>
            <a:ext cx="7701948" cy="5013601"/>
          </a:xfrm>
          <a:prstGeom prst="rect">
            <a:avLst/>
          </a:prstGeom>
          <a:noFill/>
          <a:ln>
            <a:noFill/>
          </a:ln>
        </p:spPr>
      </p:pic>
      <p:pic>
        <p:nvPicPr>
          <p:cNvPr id="190" name="Google Shape;190;p27"/>
          <p:cNvPicPr preferRelativeResize="0"/>
          <p:nvPr/>
        </p:nvPicPr>
        <p:blipFill>
          <a:blip r:embed="rId4">
            <a:alphaModFix/>
          </a:blip>
          <a:stretch>
            <a:fillRect/>
          </a:stretch>
        </p:blipFill>
        <p:spPr>
          <a:xfrm>
            <a:off x="0" y="0"/>
            <a:ext cx="768625" cy="768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8"/>
          <p:cNvPicPr preferRelativeResize="0"/>
          <p:nvPr/>
        </p:nvPicPr>
        <p:blipFill>
          <a:blip r:embed="rId3">
            <a:alphaModFix/>
          </a:blip>
          <a:stretch>
            <a:fillRect/>
          </a:stretch>
        </p:blipFill>
        <p:spPr>
          <a:xfrm>
            <a:off x="849300" y="152400"/>
            <a:ext cx="7445390" cy="4838701"/>
          </a:xfrm>
          <a:prstGeom prst="rect">
            <a:avLst/>
          </a:prstGeom>
          <a:noFill/>
          <a:ln>
            <a:noFill/>
          </a:ln>
        </p:spPr>
      </p:pic>
      <p:pic>
        <p:nvPicPr>
          <p:cNvPr id="196" name="Google Shape;196;p28"/>
          <p:cNvPicPr preferRelativeResize="0"/>
          <p:nvPr/>
        </p:nvPicPr>
        <p:blipFill>
          <a:blip r:embed="rId4">
            <a:alphaModFix/>
          </a:blip>
          <a:stretch>
            <a:fillRect/>
          </a:stretch>
        </p:blipFill>
        <p:spPr>
          <a:xfrm>
            <a:off x="0" y="0"/>
            <a:ext cx="768625" cy="768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9"/>
          <p:cNvPicPr preferRelativeResize="0"/>
          <p:nvPr/>
        </p:nvPicPr>
        <p:blipFill>
          <a:blip r:embed="rId3">
            <a:alphaModFix/>
          </a:blip>
          <a:stretch>
            <a:fillRect/>
          </a:stretch>
        </p:blipFill>
        <p:spPr>
          <a:xfrm>
            <a:off x="3275075" y="75025"/>
            <a:ext cx="5627451" cy="4993451"/>
          </a:xfrm>
          <a:prstGeom prst="rect">
            <a:avLst/>
          </a:prstGeom>
          <a:noFill/>
          <a:ln>
            <a:noFill/>
          </a:ln>
        </p:spPr>
      </p:pic>
      <p:sp>
        <p:nvSpPr>
          <p:cNvPr id="202" name="Google Shape;202;p29"/>
          <p:cNvSpPr txBox="1"/>
          <p:nvPr>
            <p:ph idx="4294967295" type="title"/>
          </p:nvPr>
        </p:nvSpPr>
        <p:spPr>
          <a:xfrm>
            <a:off x="407975" y="2156100"/>
            <a:ext cx="28671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Modelske Klase</a:t>
            </a:r>
            <a:endParaRPr/>
          </a:p>
        </p:txBody>
      </p:sp>
      <p:pic>
        <p:nvPicPr>
          <p:cNvPr id="203" name="Google Shape;203;p29"/>
          <p:cNvPicPr preferRelativeResize="0"/>
          <p:nvPr/>
        </p:nvPicPr>
        <p:blipFill>
          <a:blip r:embed="rId4">
            <a:alphaModFix/>
          </a:blip>
          <a:stretch>
            <a:fillRect/>
          </a:stretch>
        </p:blipFill>
        <p:spPr>
          <a:xfrm>
            <a:off x="1106625" y="909763"/>
            <a:ext cx="1246326" cy="12463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0"/>
          <p:cNvPicPr preferRelativeResize="0"/>
          <p:nvPr/>
        </p:nvPicPr>
        <p:blipFill>
          <a:blip r:embed="rId3">
            <a:alphaModFix/>
          </a:blip>
          <a:stretch>
            <a:fillRect/>
          </a:stretch>
        </p:blipFill>
        <p:spPr>
          <a:xfrm>
            <a:off x="3679375" y="152400"/>
            <a:ext cx="5214029" cy="4838700"/>
          </a:xfrm>
          <a:prstGeom prst="rect">
            <a:avLst/>
          </a:prstGeom>
          <a:noFill/>
          <a:ln>
            <a:noFill/>
          </a:ln>
        </p:spPr>
      </p:pic>
      <p:pic>
        <p:nvPicPr>
          <p:cNvPr id="209" name="Google Shape;209;p30"/>
          <p:cNvPicPr preferRelativeResize="0"/>
          <p:nvPr/>
        </p:nvPicPr>
        <p:blipFill>
          <a:blip r:embed="rId4">
            <a:alphaModFix/>
          </a:blip>
          <a:stretch>
            <a:fillRect/>
          </a:stretch>
        </p:blipFill>
        <p:spPr>
          <a:xfrm>
            <a:off x="1217762" y="909763"/>
            <a:ext cx="1246326" cy="1246326"/>
          </a:xfrm>
          <a:prstGeom prst="rect">
            <a:avLst/>
          </a:prstGeom>
          <a:noFill/>
          <a:ln>
            <a:noFill/>
          </a:ln>
        </p:spPr>
      </p:pic>
      <p:sp>
        <p:nvSpPr>
          <p:cNvPr id="210" name="Google Shape;210;p30"/>
          <p:cNvSpPr txBox="1"/>
          <p:nvPr>
            <p:ph idx="4294967295" type="title"/>
          </p:nvPr>
        </p:nvSpPr>
        <p:spPr>
          <a:xfrm>
            <a:off x="108275" y="2156100"/>
            <a:ext cx="3465300" cy="831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Controller-ske Klase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1"/>
          <p:cNvPicPr preferRelativeResize="0"/>
          <p:nvPr/>
        </p:nvPicPr>
        <p:blipFill>
          <a:blip r:embed="rId3">
            <a:alphaModFix/>
          </a:blip>
          <a:stretch>
            <a:fillRect/>
          </a:stretch>
        </p:blipFill>
        <p:spPr>
          <a:xfrm>
            <a:off x="2145075" y="1221950"/>
            <a:ext cx="6880325" cy="2151050"/>
          </a:xfrm>
          <a:prstGeom prst="rect">
            <a:avLst/>
          </a:prstGeom>
          <a:noFill/>
          <a:ln>
            <a:noFill/>
          </a:ln>
        </p:spPr>
      </p:pic>
      <p:pic>
        <p:nvPicPr>
          <p:cNvPr id="216" name="Google Shape;216;p31"/>
          <p:cNvPicPr preferRelativeResize="0"/>
          <p:nvPr/>
        </p:nvPicPr>
        <p:blipFill>
          <a:blip r:embed="rId4">
            <a:alphaModFix/>
          </a:blip>
          <a:stretch>
            <a:fillRect/>
          </a:stretch>
        </p:blipFill>
        <p:spPr>
          <a:xfrm>
            <a:off x="374100" y="69625"/>
            <a:ext cx="1795050" cy="4988801"/>
          </a:xfrm>
          <a:prstGeom prst="rect">
            <a:avLst/>
          </a:prstGeom>
          <a:noFill/>
          <a:ln>
            <a:noFill/>
          </a:ln>
        </p:spPr>
      </p:pic>
      <p:pic>
        <p:nvPicPr>
          <p:cNvPr id="217" name="Google Shape;217;p31"/>
          <p:cNvPicPr preferRelativeResize="0"/>
          <p:nvPr/>
        </p:nvPicPr>
        <p:blipFill>
          <a:blip r:embed="rId5">
            <a:alphaModFix/>
          </a:blip>
          <a:stretch>
            <a:fillRect/>
          </a:stretch>
        </p:blipFill>
        <p:spPr>
          <a:xfrm>
            <a:off x="2169150" y="3441925"/>
            <a:ext cx="6880326" cy="1570100"/>
          </a:xfrm>
          <a:prstGeom prst="rect">
            <a:avLst/>
          </a:prstGeom>
          <a:noFill/>
          <a:ln>
            <a:noFill/>
          </a:ln>
        </p:spPr>
      </p:pic>
      <p:sp>
        <p:nvSpPr>
          <p:cNvPr id="218" name="Google Shape;218;p31"/>
          <p:cNvSpPr txBox="1"/>
          <p:nvPr/>
        </p:nvSpPr>
        <p:spPr>
          <a:xfrm>
            <a:off x="4333100" y="248225"/>
            <a:ext cx="2552400" cy="9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750">
                <a:solidFill>
                  <a:schemeClr val="dk1"/>
                </a:solidFill>
                <a:latin typeface="Open Sans"/>
                <a:ea typeface="Open Sans"/>
                <a:cs typeface="Open Sans"/>
                <a:sym typeface="Open Sans"/>
              </a:rPr>
              <a:t>VIEWS</a:t>
            </a:r>
            <a:endParaRPr sz="3750">
              <a:solidFill>
                <a:schemeClr val="dk1"/>
              </a:solidFill>
              <a:latin typeface="Open Sans"/>
              <a:ea typeface="Open Sans"/>
              <a:cs typeface="Open Sans"/>
              <a:sym typeface="Open Sans"/>
            </a:endParaRPr>
          </a:p>
        </p:txBody>
      </p:sp>
      <p:pic>
        <p:nvPicPr>
          <p:cNvPr id="219" name="Google Shape;219;p31"/>
          <p:cNvPicPr preferRelativeResize="0"/>
          <p:nvPr/>
        </p:nvPicPr>
        <p:blipFill>
          <a:blip r:embed="rId6">
            <a:alphaModFix/>
          </a:blip>
          <a:stretch>
            <a:fillRect/>
          </a:stretch>
        </p:blipFill>
        <p:spPr>
          <a:xfrm>
            <a:off x="8375375" y="0"/>
            <a:ext cx="768625" cy="768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pic>
        <p:nvPicPr>
          <p:cNvPr id="72" name="Google Shape;72;p14"/>
          <p:cNvPicPr preferRelativeResize="0"/>
          <p:nvPr/>
        </p:nvPicPr>
        <p:blipFill>
          <a:blip r:embed="rId3">
            <a:alphaModFix/>
          </a:blip>
          <a:stretch>
            <a:fillRect/>
          </a:stretch>
        </p:blipFill>
        <p:spPr>
          <a:xfrm>
            <a:off x="0" y="0"/>
            <a:ext cx="9143999" cy="1358650"/>
          </a:xfrm>
          <a:prstGeom prst="rect">
            <a:avLst/>
          </a:prstGeom>
          <a:noFill/>
          <a:ln>
            <a:noFill/>
          </a:ln>
        </p:spPr>
      </p:pic>
      <p:sp>
        <p:nvSpPr>
          <p:cNvPr id="73" name="Google Shape;73;p14"/>
          <p:cNvSpPr txBox="1"/>
          <p:nvPr>
            <p:ph idx="4294967295" type="title"/>
          </p:nvPr>
        </p:nvSpPr>
        <p:spPr>
          <a:xfrm>
            <a:off x="2959813" y="289800"/>
            <a:ext cx="43062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rgbClr val="CC0000"/>
                </a:solidFill>
              </a:rPr>
              <a:t>Namjena Sistema</a:t>
            </a:r>
            <a:endParaRPr b="1">
              <a:solidFill>
                <a:srgbClr val="CC0000"/>
              </a:solidFill>
            </a:endParaRPr>
          </a:p>
        </p:txBody>
      </p:sp>
      <p:pic>
        <p:nvPicPr>
          <p:cNvPr id="74" name="Google Shape;74;p14"/>
          <p:cNvPicPr preferRelativeResize="0"/>
          <p:nvPr/>
        </p:nvPicPr>
        <p:blipFill>
          <a:blip r:embed="rId4">
            <a:alphaModFix/>
          </a:blip>
          <a:stretch>
            <a:fillRect/>
          </a:stretch>
        </p:blipFill>
        <p:spPr>
          <a:xfrm>
            <a:off x="-2633225" y="3687650"/>
            <a:ext cx="12726024" cy="1544500"/>
          </a:xfrm>
          <a:prstGeom prst="rect">
            <a:avLst/>
          </a:prstGeom>
          <a:noFill/>
          <a:ln>
            <a:noFill/>
          </a:ln>
          <a:effectLst>
            <a:reflection blurRad="0" dir="5400000" dist="38100" endA="0" endPos="30000" fadeDir="5400012" kx="0" rotWithShape="0" algn="bl" stPos="0" sy="-100000" ky="0"/>
          </a:effectLst>
        </p:spPr>
      </p:pic>
      <p:sp>
        <p:nvSpPr>
          <p:cNvPr id="75" name="Google Shape;75;p14"/>
          <p:cNvSpPr txBox="1"/>
          <p:nvPr>
            <p:ph idx="4294967295" type="subTitle"/>
          </p:nvPr>
        </p:nvSpPr>
        <p:spPr>
          <a:xfrm>
            <a:off x="888450" y="1315750"/>
            <a:ext cx="7367100" cy="36129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0"/>
              </a:spcAft>
              <a:buNone/>
            </a:pPr>
            <a:r>
              <a:rPr lang="en"/>
              <a:t>VitalFlow je aplikacija osmišljena kako bi olakšala proces doniranja i distribucije krvi putem intuitivnog korisničkog interface-a.</a:t>
            </a:r>
            <a:endParaRPr/>
          </a:p>
          <a:p>
            <a:pPr indent="0" lvl="0" marL="0" rtl="0" algn="just">
              <a:spcBef>
                <a:spcPts val="1200"/>
              </a:spcBef>
              <a:spcAft>
                <a:spcPts val="0"/>
              </a:spcAft>
              <a:buNone/>
            </a:pPr>
            <a:r>
              <a:rPr lang="en"/>
              <a:t>Glavna svrha sistema je pribavljanje i distribucija krvi između donora i klinika.</a:t>
            </a:r>
            <a:endParaRPr/>
          </a:p>
          <a:p>
            <a:pPr indent="0" lvl="0" marL="0" rtl="0" algn="just">
              <a:spcBef>
                <a:spcPts val="1200"/>
              </a:spcBef>
              <a:spcAft>
                <a:spcPts val="0"/>
              </a:spcAft>
              <a:buNone/>
            </a:pPr>
            <a:r>
              <a:rPr lang="en"/>
              <a:t>Sistem funkcionira kao posrednik koji prikuplja krvne donacije i prenosi ih klinikama koje su u potrebi, čime se pojednostavljuje proces i smanjuje administrativni teret.</a:t>
            </a:r>
            <a:endParaRPr/>
          </a:p>
          <a:p>
            <a:pPr indent="0" lvl="0" marL="0" rtl="0" algn="just">
              <a:spcBef>
                <a:spcPts val="1200"/>
              </a:spcBef>
              <a:spcAft>
                <a:spcPts val="0"/>
              </a:spcAft>
              <a:buNone/>
            </a:pPr>
            <a:r>
              <a:rPr lang="en"/>
              <a:t>Integrirajući različite funkcionalnosti, VitalFlow doprinosi poboljšanju dostupnosti i efikasnosti procesa doniranja krvi u zajednici.</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76" name="Google Shape;76;p14"/>
          <p:cNvPicPr preferRelativeResize="0"/>
          <p:nvPr/>
        </p:nvPicPr>
        <p:blipFill>
          <a:blip r:embed="rId5">
            <a:alphaModFix/>
          </a:blip>
          <a:stretch>
            <a:fillRect/>
          </a:stretch>
        </p:blipFill>
        <p:spPr>
          <a:xfrm>
            <a:off x="584650" y="1315750"/>
            <a:ext cx="377149" cy="377149"/>
          </a:xfrm>
          <a:prstGeom prst="rect">
            <a:avLst/>
          </a:prstGeom>
          <a:noFill/>
          <a:ln>
            <a:noFill/>
          </a:ln>
        </p:spPr>
      </p:pic>
      <p:pic>
        <p:nvPicPr>
          <p:cNvPr id="77" name="Google Shape;77;p14"/>
          <p:cNvPicPr preferRelativeResize="0"/>
          <p:nvPr/>
        </p:nvPicPr>
        <p:blipFill>
          <a:blip r:embed="rId5">
            <a:alphaModFix/>
          </a:blip>
          <a:stretch>
            <a:fillRect/>
          </a:stretch>
        </p:blipFill>
        <p:spPr>
          <a:xfrm>
            <a:off x="584650" y="1973650"/>
            <a:ext cx="377149" cy="377149"/>
          </a:xfrm>
          <a:prstGeom prst="rect">
            <a:avLst/>
          </a:prstGeom>
          <a:noFill/>
          <a:ln>
            <a:noFill/>
          </a:ln>
        </p:spPr>
      </p:pic>
      <p:pic>
        <p:nvPicPr>
          <p:cNvPr id="78" name="Google Shape;78;p14"/>
          <p:cNvPicPr preferRelativeResize="0"/>
          <p:nvPr/>
        </p:nvPicPr>
        <p:blipFill>
          <a:blip r:embed="rId5">
            <a:alphaModFix/>
          </a:blip>
          <a:stretch>
            <a:fillRect/>
          </a:stretch>
        </p:blipFill>
        <p:spPr>
          <a:xfrm>
            <a:off x="584650" y="2631550"/>
            <a:ext cx="377149" cy="377149"/>
          </a:xfrm>
          <a:prstGeom prst="rect">
            <a:avLst/>
          </a:prstGeom>
          <a:noFill/>
          <a:ln>
            <a:noFill/>
          </a:ln>
        </p:spPr>
      </p:pic>
      <p:pic>
        <p:nvPicPr>
          <p:cNvPr id="79" name="Google Shape;79;p14"/>
          <p:cNvPicPr preferRelativeResize="0"/>
          <p:nvPr/>
        </p:nvPicPr>
        <p:blipFill>
          <a:blip r:embed="rId5">
            <a:alphaModFix/>
          </a:blip>
          <a:stretch>
            <a:fillRect/>
          </a:stretch>
        </p:blipFill>
        <p:spPr>
          <a:xfrm>
            <a:off x="584650" y="3489875"/>
            <a:ext cx="377149" cy="377149"/>
          </a:xfrm>
          <a:prstGeom prst="rect">
            <a:avLst/>
          </a:prstGeom>
          <a:noFill/>
          <a:ln>
            <a:noFill/>
          </a:ln>
        </p:spPr>
      </p:pic>
      <p:pic>
        <p:nvPicPr>
          <p:cNvPr id="80" name="Google Shape;80;p14"/>
          <p:cNvPicPr preferRelativeResize="0"/>
          <p:nvPr/>
        </p:nvPicPr>
        <p:blipFill>
          <a:blip r:embed="rId5">
            <a:alphaModFix/>
          </a:blip>
          <a:stretch>
            <a:fillRect/>
          </a:stretch>
        </p:blipFill>
        <p:spPr>
          <a:xfrm>
            <a:off x="0" y="0"/>
            <a:ext cx="733151" cy="7331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2"/>
          <p:cNvPicPr preferRelativeResize="0"/>
          <p:nvPr/>
        </p:nvPicPr>
        <p:blipFill>
          <a:blip r:embed="rId3">
            <a:alphaModFix/>
          </a:blip>
          <a:stretch>
            <a:fillRect/>
          </a:stretch>
        </p:blipFill>
        <p:spPr>
          <a:xfrm>
            <a:off x="-54150" y="0"/>
            <a:ext cx="9198152" cy="5143501"/>
          </a:xfrm>
          <a:prstGeom prst="rect">
            <a:avLst/>
          </a:prstGeom>
          <a:noFill/>
          <a:ln>
            <a:noFill/>
          </a:ln>
        </p:spPr>
      </p:pic>
      <p:pic>
        <p:nvPicPr>
          <p:cNvPr id="225" name="Google Shape;225;p32"/>
          <p:cNvPicPr preferRelativeResize="0"/>
          <p:nvPr/>
        </p:nvPicPr>
        <p:blipFill>
          <a:blip r:embed="rId4">
            <a:alphaModFix/>
          </a:blip>
          <a:stretch>
            <a:fillRect/>
          </a:stretch>
        </p:blipFill>
        <p:spPr>
          <a:xfrm>
            <a:off x="0" y="0"/>
            <a:ext cx="768625" cy="768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311700" y="138050"/>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Entity Relationship Diagram</a:t>
            </a:r>
            <a:endParaRPr/>
          </a:p>
        </p:txBody>
      </p:sp>
      <p:pic>
        <p:nvPicPr>
          <p:cNvPr id="231" name="Google Shape;231;p33"/>
          <p:cNvPicPr preferRelativeResize="0"/>
          <p:nvPr/>
        </p:nvPicPr>
        <p:blipFill>
          <a:blip r:embed="rId3">
            <a:alphaModFix/>
          </a:blip>
          <a:stretch>
            <a:fillRect/>
          </a:stretch>
        </p:blipFill>
        <p:spPr>
          <a:xfrm>
            <a:off x="0" y="0"/>
            <a:ext cx="768625" cy="768625"/>
          </a:xfrm>
          <a:prstGeom prst="rect">
            <a:avLst/>
          </a:prstGeom>
          <a:noFill/>
          <a:ln>
            <a:noFill/>
          </a:ln>
        </p:spPr>
      </p:pic>
      <p:pic>
        <p:nvPicPr>
          <p:cNvPr id="232" name="Google Shape;232;p33"/>
          <p:cNvPicPr preferRelativeResize="0"/>
          <p:nvPr/>
        </p:nvPicPr>
        <p:blipFill>
          <a:blip r:embed="rId4">
            <a:alphaModFix/>
          </a:blip>
          <a:stretch>
            <a:fillRect/>
          </a:stretch>
        </p:blipFill>
        <p:spPr>
          <a:xfrm>
            <a:off x="1524275" y="803750"/>
            <a:ext cx="6095451" cy="4409376"/>
          </a:xfrm>
          <a:prstGeom prst="rect">
            <a:avLst/>
          </a:prstGeom>
          <a:noFill/>
          <a:ln>
            <a:noFill/>
          </a:ln>
        </p:spPr>
      </p:pic>
      <p:sp>
        <p:nvSpPr>
          <p:cNvPr id="233" name="Google Shape;233;p33"/>
          <p:cNvSpPr/>
          <p:nvPr/>
        </p:nvSpPr>
        <p:spPr>
          <a:xfrm>
            <a:off x="7573325" y="765325"/>
            <a:ext cx="703800" cy="448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idx="4294967295" type="title"/>
          </p:nvPr>
        </p:nvSpPr>
        <p:spPr>
          <a:xfrm>
            <a:off x="311700" y="223125"/>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Proxy Strukturalni Patern</a:t>
            </a:r>
            <a:endParaRPr/>
          </a:p>
        </p:txBody>
      </p:sp>
      <p:pic>
        <p:nvPicPr>
          <p:cNvPr id="239" name="Google Shape;239;p34"/>
          <p:cNvPicPr preferRelativeResize="0"/>
          <p:nvPr/>
        </p:nvPicPr>
        <p:blipFill>
          <a:blip r:embed="rId3">
            <a:alphaModFix/>
          </a:blip>
          <a:stretch>
            <a:fillRect/>
          </a:stretch>
        </p:blipFill>
        <p:spPr>
          <a:xfrm>
            <a:off x="4066125" y="1672100"/>
            <a:ext cx="4766175" cy="2590675"/>
          </a:xfrm>
          <a:prstGeom prst="rect">
            <a:avLst/>
          </a:prstGeom>
          <a:noFill/>
          <a:ln>
            <a:noFill/>
          </a:ln>
        </p:spPr>
      </p:pic>
      <p:sp>
        <p:nvSpPr>
          <p:cNvPr id="240" name="Google Shape;240;p34"/>
          <p:cNvSpPr txBox="1"/>
          <p:nvPr/>
        </p:nvSpPr>
        <p:spPr>
          <a:xfrm>
            <a:off x="255250" y="1376775"/>
            <a:ext cx="3503700" cy="3333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Proxy objekat radi kao surogat za stvarne objekte. Koristi se za omogućavanje pristupa i kontrolu pristupa stvarnim objektima. </a:t>
            </a:r>
            <a:endParaRPr sz="1000">
              <a:solidFill>
                <a:schemeClr val="dk1"/>
              </a:solidFill>
              <a:latin typeface="Open Sans"/>
              <a:ea typeface="Open Sans"/>
              <a:cs typeface="Open Sans"/>
              <a:sym typeface="Open Sans"/>
            </a:endParaRPr>
          </a:p>
          <a:p>
            <a:pPr indent="0" lvl="0" marL="0" rtl="0" algn="just">
              <a:lnSpc>
                <a:spcPct val="115000"/>
              </a:lnSpc>
              <a:spcBef>
                <a:spcPts val="120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Manipulacija nad nekim objektom je dozvoljena ukoliko je neki uslov ispunjen ili ako korisnik npr. nema pravo pristupa traženom objektu.</a:t>
            </a:r>
            <a:endParaRPr sz="1000">
              <a:solidFill>
                <a:schemeClr val="dk1"/>
              </a:solidFill>
              <a:latin typeface="Open Sans"/>
              <a:ea typeface="Open Sans"/>
              <a:cs typeface="Open Sans"/>
              <a:sym typeface="Open Sans"/>
            </a:endParaRPr>
          </a:p>
          <a:p>
            <a:pPr indent="0" lvl="0" marL="0" rtl="0" algn="just">
              <a:lnSpc>
                <a:spcPct val="115000"/>
              </a:lnSpc>
              <a:spcBef>
                <a:spcPts val="120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Proxy uzorak koristi se u aplikaciji VitalFlow za kontrolu pristupa funkciji zakazivanja termina donacija, tj. pruža dodatnu logiku za upravljanje situacijama u kojima donor uzastopno propušta zakazane termine. </a:t>
            </a:r>
            <a:endParaRPr sz="1000">
              <a:solidFill>
                <a:schemeClr val="dk1"/>
              </a:solidFill>
              <a:latin typeface="Open Sans"/>
              <a:ea typeface="Open Sans"/>
              <a:cs typeface="Open Sans"/>
              <a:sym typeface="Open Sans"/>
            </a:endParaRPr>
          </a:p>
          <a:p>
            <a:pPr indent="0" lvl="0" marL="0" rtl="0" algn="just">
              <a:lnSpc>
                <a:spcPct val="115000"/>
              </a:lnSpc>
              <a:spcBef>
                <a:spcPts val="1200"/>
              </a:spcBef>
              <a:spcAft>
                <a:spcPts val="1200"/>
              </a:spcAft>
              <a:buClr>
                <a:schemeClr val="dk1"/>
              </a:buClr>
              <a:buSzPts val="1100"/>
              <a:buFont typeface="Arial"/>
              <a:buNone/>
            </a:pPr>
            <a:r>
              <a:rPr lang="en" sz="1000">
                <a:solidFill>
                  <a:schemeClr val="dk1"/>
                </a:solidFill>
                <a:latin typeface="Open Sans"/>
                <a:ea typeface="Open Sans"/>
                <a:cs typeface="Open Sans"/>
                <a:sym typeface="Open Sans"/>
              </a:rPr>
              <a:t>Dakle ukoliko donor uzastopno propusti dva ili više zakazana termina, onda on u određenom vremenskom periodu neće biti u stanju da zakaže bilo kakav termin.</a:t>
            </a:r>
            <a:endParaRPr sz="1800">
              <a:solidFill>
                <a:schemeClr val="dk1"/>
              </a:solidFill>
              <a:latin typeface="Open Sans"/>
              <a:ea typeface="Open Sans"/>
              <a:cs typeface="Open Sans"/>
              <a:sym typeface="Open Sans"/>
            </a:endParaRPr>
          </a:p>
        </p:txBody>
      </p:sp>
      <p:pic>
        <p:nvPicPr>
          <p:cNvPr id="241" name="Google Shape;241;p34"/>
          <p:cNvPicPr preferRelativeResize="0"/>
          <p:nvPr/>
        </p:nvPicPr>
        <p:blipFill>
          <a:blip r:embed="rId4">
            <a:alphaModFix/>
          </a:blip>
          <a:stretch>
            <a:fillRect/>
          </a:stretch>
        </p:blipFill>
        <p:spPr>
          <a:xfrm>
            <a:off x="111625" y="1431500"/>
            <a:ext cx="200074" cy="200074"/>
          </a:xfrm>
          <a:prstGeom prst="rect">
            <a:avLst/>
          </a:prstGeom>
          <a:noFill/>
          <a:ln>
            <a:noFill/>
          </a:ln>
        </p:spPr>
      </p:pic>
      <p:pic>
        <p:nvPicPr>
          <p:cNvPr id="242" name="Google Shape;242;p34"/>
          <p:cNvPicPr preferRelativeResize="0"/>
          <p:nvPr/>
        </p:nvPicPr>
        <p:blipFill>
          <a:blip r:embed="rId4">
            <a:alphaModFix/>
          </a:blip>
          <a:stretch>
            <a:fillRect/>
          </a:stretch>
        </p:blipFill>
        <p:spPr>
          <a:xfrm>
            <a:off x="111625" y="2109850"/>
            <a:ext cx="200074" cy="200074"/>
          </a:xfrm>
          <a:prstGeom prst="rect">
            <a:avLst/>
          </a:prstGeom>
          <a:noFill/>
          <a:ln>
            <a:noFill/>
          </a:ln>
        </p:spPr>
      </p:pic>
      <p:pic>
        <p:nvPicPr>
          <p:cNvPr id="243" name="Google Shape;243;p34"/>
          <p:cNvPicPr preferRelativeResize="0"/>
          <p:nvPr/>
        </p:nvPicPr>
        <p:blipFill>
          <a:blip r:embed="rId4">
            <a:alphaModFix/>
          </a:blip>
          <a:stretch>
            <a:fillRect/>
          </a:stretch>
        </p:blipFill>
        <p:spPr>
          <a:xfrm>
            <a:off x="111625" y="2788200"/>
            <a:ext cx="200074" cy="200074"/>
          </a:xfrm>
          <a:prstGeom prst="rect">
            <a:avLst/>
          </a:prstGeom>
          <a:noFill/>
          <a:ln>
            <a:noFill/>
          </a:ln>
        </p:spPr>
      </p:pic>
      <p:pic>
        <p:nvPicPr>
          <p:cNvPr id="244" name="Google Shape;244;p34"/>
          <p:cNvPicPr preferRelativeResize="0"/>
          <p:nvPr/>
        </p:nvPicPr>
        <p:blipFill>
          <a:blip r:embed="rId4">
            <a:alphaModFix/>
          </a:blip>
          <a:stretch>
            <a:fillRect/>
          </a:stretch>
        </p:blipFill>
        <p:spPr>
          <a:xfrm>
            <a:off x="111625" y="3644425"/>
            <a:ext cx="200074" cy="200074"/>
          </a:xfrm>
          <a:prstGeom prst="rect">
            <a:avLst/>
          </a:prstGeom>
          <a:noFill/>
          <a:ln>
            <a:noFill/>
          </a:ln>
        </p:spPr>
      </p:pic>
      <p:pic>
        <p:nvPicPr>
          <p:cNvPr id="245" name="Google Shape;245;p34"/>
          <p:cNvPicPr preferRelativeResize="0"/>
          <p:nvPr/>
        </p:nvPicPr>
        <p:blipFill>
          <a:blip r:embed="rId4">
            <a:alphaModFix/>
          </a:blip>
          <a:stretch>
            <a:fillRect/>
          </a:stretch>
        </p:blipFill>
        <p:spPr>
          <a:xfrm>
            <a:off x="0" y="0"/>
            <a:ext cx="768625" cy="768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ph idx="4294967295" type="title"/>
          </p:nvPr>
        </p:nvSpPr>
        <p:spPr>
          <a:xfrm>
            <a:off x="311700" y="223125"/>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Decorator </a:t>
            </a:r>
            <a:r>
              <a:rPr lang="en"/>
              <a:t>Strukturalni Patern</a:t>
            </a:r>
            <a:endParaRPr/>
          </a:p>
        </p:txBody>
      </p:sp>
      <p:sp>
        <p:nvSpPr>
          <p:cNvPr id="251" name="Google Shape;251;p35"/>
          <p:cNvSpPr txBox="1"/>
          <p:nvPr/>
        </p:nvSpPr>
        <p:spPr>
          <a:xfrm>
            <a:off x="255250" y="1376775"/>
            <a:ext cx="3503700" cy="3333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000">
                <a:solidFill>
                  <a:schemeClr val="dk1"/>
                </a:solidFill>
                <a:latin typeface="Open Sans"/>
                <a:ea typeface="Open Sans"/>
                <a:cs typeface="Open Sans"/>
                <a:sym typeface="Open Sans"/>
              </a:rPr>
              <a:t>Decorator patern je strukturalni patern dizajna koji omogućuje dinamičko dodavanje dodatnih funkcionalnosti ili ponašanja postojećim objektima bez mijenjanja njihove osnovne strukture.</a:t>
            </a:r>
            <a:endParaRPr sz="1000">
              <a:solidFill>
                <a:schemeClr val="dk1"/>
              </a:solidFill>
              <a:latin typeface="Open Sans"/>
              <a:ea typeface="Open Sans"/>
              <a:cs typeface="Open Sans"/>
              <a:sym typeface="Open Sans"/>
            </a:endParaRPr>
          </a:p>
          <a:p>
            <a:pPr indent="0" lvl="0" marL="0" rtl="0" algn="just">
              <a:lnSpc>
                <a:spcPct val="115000"/>
              </a:lnSpc>
              <a:spcBef>
                <a:spcPts val="1200"/>
              </a:spcBef>
              <a:spcAft>
                <a:spcPts val="0"/>
              </a:spcAft>
              <a:buNone/>
            </a:pPr>
            <a:r>
              <a:rPr lang="en" sz="1000">
                <a:solidFill>
                  <a:schemeClr val="dk1"/>
                </a:solidFill>
                <a:latin typeface="Open Sans"/>
                <a:ea typeface="Open Sans"/>
                <a:cs typeface="Open Sans"/>
                <a:sym typeface="Open Sans"/>
              </a:rPr>
              <a:t>Ovaj patern omogućuje fleksibilno proširenje funkcionalnosti sistema tako da se nove funkcionalnosti mogu dodati ili ukloniti neovisno o kodu.</a:t>
            </a:r>
            <a:endParaRPr sz="1000">
              <a:solidFill>
                <a:schemeClr val="dk1"/>
              </a:solidFill>
              <a:latin typeface="Open Sans"/>
              <a:ea typeface="Open Sans"/>
              <a:cs typeface="Open Sans"/>
              <a:sym typeface="Open Sans"/>
            </a:endParaRPr>
          </a:p>
          <a:p>
            <a:pPr indent="0" lvl="0" marL="0" rtl="0" algn="just">
              <a:lnSpc>
                <a:spcPct val="115000"/>
              </a:lnSpc>
              <a:spcBef>
                <a:spcPts val="1200"/>
              </a:spcBef>
              <a:spcAft>
                <a:spcPts val="1200"/>
              </a:spcAft>
              <a:buNone/>
            </a:pPr>
            <a:r>
              <a:rPr lang="en" sz="1000">
                <a:solidFill>
                  <a:schemeClr val="dk1"/>
                </a:solidFill>
                <a:latin typeface="Open Sans"/>
                <a:ea typeface="Open Sans"/>
                <a:cs typeface="Open Sans"/>
                <a:sym typeface="Open Sans"/>
              </a:rPr>
              <a:t>Decorator se koristi za dinamičko dodavanje funkcionalnosti provjere zaliha krvi, kako bi se automatski obavijestili donori kada zalihe određene krvne grupe spadnu ispod kritičnog nivoa.</a:t>
            </a:r>
            <a:endParaRPr sz="1000">
              <a:solidFill>
                <a:schemeClr val="dk1"/>
              </a:solidFill>
              <a:latin typeface="Open Sans"/>
              <a:ea typeface="Open Sans"/>
              <a:cs typeface="Open Sans"/>
              <a:sym typeface="Open Sans"/>
            </a:endParaRPr>
          </a:p>
        </p:txBody>
      </p:sp>
      <p:pic>
        <p:nvPicPr>
          <p:cNvPr id="252" name="Google Shape;252;p35"/>
          <p:cNvPicPr preferRelativeResize="0"/>
          <p:nvPr/>
        </p:nvPicPr>
        <p:blipFill>
          <a:blip r:embed="rId3">
            <a:alphaModFix/>
          </a:blip>
          <a:stretch>
            <a:fillRect/>
          </a:stretch>
        </p:blipFill>
        <p:spPr>
          <a:xfrm>
            <a:off x="111625" y="1428137"/>
            <a:ext cx="200074" cy="200074"/>
          </a:xfrm>
          <a:prstGeom prst="rect">
            <a:avLst/>
          </a:prstGeom>
          <a:noFill/>
          <a:ln>
            <a:noFill/>
          </a:ln>
        </p:spPr>
      </p:pic>
      <p:pic>
        <p:nvPicPr>
          <p:cNvPr id="253" name="Google Shape;253;p35"/>
          <p:cNvPicPr preferRelativeResize="0"/>
          <p:nvPr/>
        </p:nvPicPr>
        <p:blipFill>
          <a:blip r:embed="rId3">
            <a:alphaModFix/>
          </a:blip>
          <a:stretch>
            <a:fillRect/>
          </a:stretch>
        </p:blipFill>
        <p:spPr>
          <a:xfrm>
            <a:off x="111625" y="2287725"/>
            <a:ext cx="200074" cy="200074"/>
          </a:xfrm>
          <a:prstGeom prst="rect">
            <a:avLst/>
          </a:prstGeom>
          <a:noFill/>
          <a:ln>
            <a:noFill/>
          </a:ln>
        </p:spPr>
      </p:pic>
      <p:pic>
        <p:nvPicPr>
          <p:cNvPr id="254" name="Google Shape;254;p35"/>
          <p:cNvPicPr preferRelativeResize="0"/>
          <p:nvPr/>
        </p:nvPicPr>
        <p:blipFill>
          <a:blip r:embed="rId3">
            <a:alphaModFix/>
          </a:blip>
          <a:stretch>
            <a:fillRect/>
          </a:stretch>
        </p:blipFill>
        <p:spPr>
          <a:xfrm>
            <a:off x="111625" y="2986975"/>
            <a:ext cx="200074" cy="200074"/>
          </a:xfrm>
          <a:prstGeom prst="rect">
            <a:avLst/>
          </a:prstGeom>
          <a:noFill/>
          <a:ln>
            <a:noFill/>
          </a:ln>
        </p:spPr>
      </p:pic>
      <p:pic>
        <p:nvPicPr>
          <p:cNvPr id="255" name="Google Shape;255;p35"/>
          <p:cNvPicPr preferRelativeResize="0"/>
          <p:nvPr/>
        </p:nvPicPr>
        <p:blipFill>
          <a:blip r:embed="rId4">
            <a:alphaModFix/>
          </a:blip>
          <a:stretch>
            <a:fillRect/>
          </a:stretch>
        </p:blipFill>
        <p:spPr>
          <a:xfrm>
            <a:off x="3911350" y="1206825"/>
            <a:ext cx="5080250" cy="3336031"/>
          </a:xfrm>
          <a:prstGeom prst="rect">
            <a:avLst/>
          </a:prstGeom>
          <a:noFill/>
          <a:ln>
            <a:noFill/>
          </a:ln>
        </p:spPr>
      </p:pic>
      <p:pic>
        <p:nvPicPr>
          <p:cNvPr id="256" name="Google Shape;256;p35"/>
          <p:cNvPicPr preferRelativeResize="0"/>
          <p:nvPr/>
        </p:nvPicPr>
        <p:blipFill>
          <a:blip r:embed="rId3">
            <a:alphaModFix/>
          </a:blip>
          <a:stretch>
            <a:fillRect/>
          </a:stretch>
        </p:blipFill>
        <p:spPr>
          <a:xfrm>
            <a:off x="0" y="0"/>
            <a:ext cx="768625" cy="768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6"/>
          <p:cNvPicPr preferRelativeResize="0"/>
          <p:nvPr/>
        </p:nvPicPr>
        <p:blipFill>
          <a:blip r:embed="rId3">
            <a:alphaModFix/>
          </a:blip>
          <a:stretch>
            <a:fillRect/>
          </a:stretch>
        </p:blipFill>
        <p:spPr>
          <a:xfrm>
            <a:off x="-12" y="0"/>
            <a:ext cx="9144003" cy="5143499"/>
          </a:xfrm>
          <a:prstGeom prst="rect">
            <a:avLst/>
          </a:prstGeom>
          <a:noFill/>
          <a:ln>
            <a:noFill/>
          </a:ln>
        </p:spPr>
      </p:pic>
      <p:pic>
        <p:nvPicPr>
          <p:cNvPr id="262" name="Google Shape;262;p36"/>
          <p:cNvPicPr preferRelativeResize="0"/>
          <p:nvPr/>
        </p:nvPicPr>
        <p:blipFill>
          <a:blip r:embed="rId4">
            <a:alphaModFix/>
          </a:blip>
          <a:stretch>
            <a:fillRect/>
          </a:stretch>
        </p:blipFill>
        <p:spPr>
          <a:xfrm>
            <a:off x="0" y="0"/>
            <a:ext cx="768625" cy="768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7"/>
          <p:cNvSpPr txBox="1"/>
          <p:nvPr>
            <p:ph type="title"/>
          </p:nvPr>
        </p:nvSpPr>
        <p:spPr>
          <a:xfrm>
            <a:off x="311700" y="199900"/>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Kreacijski Paterni</a:t>
            </a:r>
            <a:endParaRPr/>
          </a:p>
        </p:txBody>
      </p:sp>
      <p:sp>
        <p:nvSpPr>
          <p:cNvPr id="268" name="Google Shape;268;p37"/>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69" name="Google Shape;269;p37"/>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pSp>
        <p:nvGrpSpPr>
          <p:cNvPr id="270" name="Google Shape;270;p37"/>
          <p:cNvGrpSpPr/>
          <p:nvPr/>
        </p:nvGrpSpPr>
        <p:grpSpPr>
          <a:xfrm>
            <a:off x="0" y="1189989"/>
            <a:ext cx="2214600" cy="3217636"/>
            <a:chOff x="0" y="1189989"/>
            <a:chExt cx="2214600" cy="3217636"/>
          </a:xfrm>
        </p:grpSpPr>
        <p:sp>
          <p:nvSpPr>
            <p:cNvPr id="271" name="Google Shape;271;p37"/>
            <p:cNvSpPr/>
            <p:nvPr/>
          </p:nvSpPr>
          <p:spPr>
            <a:xfrm>
              <a:off x="0" y="1189989"/>
              <a:ext cx="2214600" cy="669000"/>
            </a:xfrm>
            <a:prstGeom prst="homePlate">
              <a:avLst>
                <a:gd fmla="val 500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Factory</a:t>
              </a:r>
              <a:endParaRPr>
                <a:solidFill>
                  <a:srgbClr val="FFFFFF"/>
                </a:solidFill>
                <a:latin typeface="Roboto"/>
                <a:ea typeface="Roboto"/>
                <a:cs typeface="Roboto"/>
                <a:sym typeface="Roboto"/>
              </a:endParaRPr>
            </a:p>
          </p:txBody>
        </p:sp>
        <p:sp>
          <p:nvSpPr>
            <p:cNvPr id="272" name="Google Shape;272;p37"/>
            <p:cNvSpPr txBox="1"/>
            <p:nvPr/>
          </p:nvSpPr>
          <p:spPr>
            <a:xfrm>
              <a:off x="2950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Open Sans"/>
                  <a:ea typeface="Open Sans"/>
                  <a:cs typeface="Open Sans"/>
                  <a:sym typeface="Open Sans"/>
                </a:rPr>
                <a:t>Factory patern je kreacijski patern koji omogućava kreiranje objekata bez navođenja tačnih klasa objekata koji se kreiraju. </a:t>
              </a:r>
              <a:endParaRPr sz="1100">
                <a:latin typeface="Open Sans"/>
                <a:ea typeface="Open Sans"/>
                <a:cs typeface="Open Sans"/>
                <a:sym typeface="Open Sans"/>
              </a:endParaRPr>
            </a:p>
          </p:txBody>
        </p:sp>
      </p:grpSp>
      <p:grpSp>
        <p:nvGrpSpPr>
          <p:cNvPr id="273" name="Google Shape;273;p37"/>
          <p:cNvGrpSpPr/>
          <p:nvPr/>
        </p:nvGrpSpPr>
        <p:grpSpPr>
          <a:xfrm>
            <a:off x="1838325" y="1189775"/>
            <a:ext cx="2064000" cy="3217850"/>
            <a:chOff x="1838325" y="1189775"/>
            <a:chExt cx="2064000" cy="3217850"/>
          </a:xfrm>
        </p:grpSpPr>
        <p:sp>
          <p:nvSpPr>
            <p:cNvPr id="274" name="Google Shape;274;p37"/>
            <p:cNvSpPr/>
            <p:nvPr/>
          </p:nvSpPr>
          <p:spPr>
            <a:xfrm>
              <a:off x="1838325" y="1189775"/>
              <a:ext cx="2064000" cy="669000"/>
            </a:xfrm>
            <a:prstGeom prst="chevron">
              <a:avLst>
                <a:gd fmla="val 50000" name="adj"/>
              </a:avLst>
            </a:prstGeom>
            <a:solidFill>
              <a:srgbClr val="A729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Abstract Factory</a:t>
              </a:r>
              <a:endParaRPr>
                <a:solidFill>
                  <a:srgbClr val="FFFFFF"/>
                </a:solidFill>
                <a:latin typeface="Roboto"/>
                <a:ea typeface="Roboto"/>
                <a:cs typeface="Roboto"/>
                <a:sym typeface="Roboto"/>
              </a:endParaRPr>
            </a:p>
          </p:txBody>
        </p:sp>
        <p:sp>
          <p:nvSpPr>
            <p:cNvPr id="275" name="Google Shape;275;p37"/>
            <p:cNvSpPr txBox="1"/>
            <p:nvPr/>
          </p:nvSpPr>
          <p:spPr>
            <a:xfrm>
              <a:off x="20172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Open Sans"/>
                  <a:ea typeface="Open Sans"/>
                  <a:cs typeface="Open Sans"/>
                  <a:sym typeface="Open Sans"/>
                </a:rPr>
                <a:t>Abstract Factory Pattern je kreacijski patern koji pruža interfejs za kreiranje familija povezanih ili zavisnih objekata bez navođenja njihovih konkretnih klasa. Omogućava grupisanje logike za kreiranje srodnih objekata u okviru jedne fabrike.</a:t>
              </a:r>
              <a:endParaRPr sz="1100">
                <a:latin typeface="Open Sans"/>
                <a:ea typeface="Open Sans"/>
                <a:cs typeface="Open Sans"/>
                <a:sym typeface="Open Sans"/>
              </a:endParaRPr>
            </a:p>
          </p:txBody>
        </p:sp>
      </p:grpSp>
      <p:grpSp>
        <p:nvGrpSpPr>
          <p:cNvPr id="276" name="Google Shape;276;p37"/>
          <p:cNvGrpSpPr/>
          <p:nvPr/>
        </p:nvGrpSpPr>
        <p:grpSpPr>
          <a:xfrm>
            <a:off x="3516750" y="1189775"/>
            <a:ext cx="2064000" cy="3217850"/>
            <a:chOff x="3516750" y="1189775"/>
            <a:chExt cx="2064000" cy="3217850"/>
          </a:xfrm>
        </p:grpSpPr>
        <p:sp>
          <p:nvSpPr>
            <p:cNvPr id="277" name="Google Shape;277;p37"/>
            <p:cNvSpPr/>
            <p:nvPr/>
          </p:nvSpPr>
          <p:spPr>
            <a:xfrm>
              <a:off x="3516750" y="1189775"/>
              <a:ext cx="2064000" cy="669000"/>
            </a:xfrm>
            <a:prstGeom prst="chevron">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Builder</a:t>
              </a:r>
              <a:endParaRPr>
                <a:solidFill>
                  <a:srgbClr val="FFFFFF"/>
                </a:solidFill>
                <a:latin typeface="Roboto"/>
                <a:ea typeface="Roboto"/>
                <a:cs typeface="Roboto"/>
                <a:sym typeface="Roboto"/>
              </a:endParaRPr>
            </a:p>
          </p:txBody>
        </p:sp>
        <p:sp>
          <p:nvSpPr>
            <p:cNvPr id="278" name="Google Shape;278;p37"/>
            <p:cNvSpPr txBox="1"/>
            <p:nvPr/>
          </p:nvSpPr>
          <p:spPr>
            <a:xfrm>
              <a:off x="37394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latin typeface="Open Sans"/>
                  <a:ea typeface="Open Sans"/>
                  <a:cs typeface="Open Sans"/>
                  <a:sym typeface="Open Sans"/>
                </a:rPr>
                <a:t>Builder Pattern je kreacijski patern koji omogućava konstruisanje složenih objekata korak po korak. Omogućava kreiranje različitih reprezentacija objekta koristeći istu konstrukciju.</a:t>
              </a:r>
              <a:endParaRPr sz="1100">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p:txBody>
        </p:sp>
      </p:grpSp>
      <p:grpSp>
        <p:nvGrpSpPr>
          <p:cNvPr id="279" name="Google Shape;279;p37"/>
          <p:cNvGrpSpPr/>
          <p:nvPr/>
        </p:nvGrpSpPr>
        <p:grpSpPr>
          <a:xfrm>
            <a:off x="6874025" y="1189775"/>
            <a:ext cx="2064000" cy="3217850"/>
            <a:chOff x="6874025" y="1189775"/>
            <a:chExt cx="2064000" cy="3217850"/>
          </a:xfrm>
        </p:grpSpPr>
        <p:sp>
          <p:nvSpPr>
            <p:cNvPr id="280" name="Google Shape;280;p37"/>
            <p:cNvSpPr/>
            <p:nvPr/>
          </p:nvSpPr>
          <p:spPr>
            <a:xfrm>
              <a:off x="6874025" y="1189775"/>
              <a:ext cx="2064000" cy="669000"/>
            </a:xfrm>
            <a:prstGeom prst="chevron">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Singleton</a:t>
              </a:r>
              <a:endParaRPr>
                <a:solidFill>
                  <a:srgbClr val="FFFFFF"/>
                </a:solidFill>
                <a:latin typeface="Roboto"/>
                <a:ea typeface="Roboto"/>
                <a:cs typeface="Roboto"/>
                <a:sym typeface="Roboto"/>
              </a:endParaRPr>
            </a:p>
          </p:txBody>
        </p:sp>
        <p:sp>
          <p:nvSpPr>
            <p:cNvPr id="281" name="Google Shape;281;p37"/>
            <p:cNvSpPr txBox="1"/>
            <p:nvPr/>
          </p:nvSpPr>
          <p:spPr>
            <a:xfrm>
              <a:off x="71838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Open Sans"/>
                  <a:ea typeface="Open Sans"/>
                  <a:cs typeface="Open Sans"/>
                  <a:sym typeface="Open Sans"/>
                </a:rPr>
                <a:t>Singleton Pattern je kreacijski patern koji osigurava da klasa ima samo jednu instancu i pruža globalnu tačku pristupa toj instanci. Ovo je korisno za upravljanje resursima koje je potrebno centralizovati.</a:t>
              </a:r>
              <a:endParaRPr sz="1100">
                <a:latin typeface="Open Sans"/>
                <a:ea typeface="Open Sans"/>
                <a:cs typeface="Open Sans"/>
                <a:sym typeface="Open Sans"/>
              </a:endParaRPr>
            </a:p>
          </p:txBody>
        </p:sp>
      </p:grpSp>
      <p:grpSp>
        <p:nvGrpSpPr>
          <p:cNvPr id="282" name="Google Shape;282;p37"/>
          <p:cNvGrpSpPr/>
          <p:nvPr/>
        </p:nvGrpSpPr>
        <p:grpSpPr>
          <a:xfrm>
            <a:off x="5213100" y="1189775"/>
            <a:ext cx="2064000" cy="3217850"/>
            <a:chOff x="5195350" y="1189775"/>
            <a:chExt cx="2064000" cy="3217850"/>
          </a:xfrm>
        </p:grpSpPr>
        <p:sp>
          <p:nvSpPr>
            <p:cNvPr id="283" name="Google Shape;283;p37"/>
            <p:cNvSpPr/>
            <p:nvPr/>
          </p:nvSpPr>
          <p:spPr>
            <a:xfrm>
              <a:off x="5195350" y="1189775"/>
              <a:ext cx="2064000" cy="669000"/>
            </a:xfrm>
            <a:prstGeom prst="chevron">
              <a:avLst>
                <a:gd fmla="val 50000" name="adj"/>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Prototype</a:t>
              </a:r>
              <a:endParaRPr>
                <a:solidFill>
                  <a:srgbClr val="FFFFFF"/>
                </a:solidFill>
                <a:latin typeface="Roboto"/>
                <a:ea typeface="Roboto"/>
                <a:cs typeface="Roboto"/>
                <a:sym typeface="Roboto"/>
              </a:endParaRPr>
            </a:p>
          </p:txBody>
        </p:sp>
        <p:sp>
          <p:nvSpPr>
            <p:cNvPr id="284" name="Google Shape;284;p37"/>
            <p:cNvSpPr txBox="1"/>
            <p:nvPr/>
          </p:nvSpPr>
          <p:spPr>
            <a:xfrm>
              <a:off x="541510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Open Sans"/>
                  <a:ea typeface="Open Sans"/>
                  <a:cs typeface="Open Sans"/>
                  <a:sym typeface="Open Sans"/>
                </a:rPr>
                <a:t>Prototype Pattern je kreacijski patern koji omogućava kloniranje postojećih objekata umjesto kreiranja novih objekata od nule. Omogućava kreiranje novih objekata na osnovu šablona, čime se smanjuje kompleksnost i vrijeme potrebno za instanciranje.</a:t>
              </a:r>
              <a:endParaRPr sz="1100">
                <a:latin typeface="Open Sans"/>
                <a:ea typeface="Open Sans"/>
                <a:cs typeface="Open Sans"/>
                <a:sym typeface="Open Sans"/>
              </a:endParaRPr>
            </a:p>
          </p:txBody>
        </p:sp>
      </p:grpSp>
      <p:pic>
        <p:nvPicPr>
          <p:cNvPr id="285" name="Google Shape;285;p37"/>
          <p:cNvPicPr preferRelativeResize="0"/>
          <p:nvPr/>
        </p:nvPicPr>
        <p:blipFill>
          <a:blip r:embed="rId3">
            <a:alphaModFix/>
          </a:blip>
          <a:stretch>
            <a:fillRect/>
          </a:stretch>
        </p:blipFill>
        <p:spPr>
          <a:xfrm>
            <a:off x="0" y="0"/>
            <a:ext cx="768625" cy="768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8"/>
          <p:cNvPicPr preferRelativeResize="0"/>
          <p:nvPr/>
        </p:nvPicPr>
        <p:blipFill>
          <a:blip r:embed="rId3">
            <a:alphaModFix/>
          </a:blip>
          <a:stretch>
            <a:fillRect/>
          </a:stretch>
        </p:blipFill>
        <p:spPr>
          <a:xfrm>
            <a:off x="877000" y="106125"/>
            <a:ext cx="2923105" cy="4838699"/>
          </a:xfrm>
          <a:prstGeom prst="rect">
            <a:avLst/>
          </a:prstGeom>
          <a:noFill/>
          <a:ln>
            <a:noFill/>
          </a:ln>
        </p:spPr>
      </p:pic>
      <p:pic>
        <p:nvPicPr>
          <p:cNvPr id="291" name="Google Shape;291;p38"/>
          <p:cNvPicPr preferRelativeResize="0"/>
          <p:nvPr/>
        </p:nvPicPr>
        <p:blipFill>
          <a:blip r:embed="rId4">
            <a:alphaModFix/>
          </a:blip>
          <a:stretch>
            <a:fillRect/>
          </a:stretch>
        </p:blipFill>
        <p:spPr>
          <a:xfrm>
            <a:off x="0" y="0"/>
            <a:ext cx="768625" cy="768625"/>
          </a:xfrm>
          <a:prstGeom prst="rect">
            <a:avLst/>
          </a:prstGeom>
          <a:noFill/>
          <a:ln>
            <a:noFill/>
          </a:ln>
        </p:spPr>
      </p:pic>
      <p:pic>
        <p:nvPicPr>
          <p:cNvPr id="292" name="Google Shape;292;p38"/>
          <p:cNvPicPr preferRelativeResize="0"/>
          <p:nvPr/>
        </p:nvPicPr>
        <p:blipFill>
          <a:blip r:embed="rId5">
            <a:alphaModFix/>
          </a:blip>
          <a:stretch>
            <a:fillRect/>
          </a:stretch>
        </p:blipFill>
        <p:spPr>
          <a:xfrm>
            <a:off x="3908480" y="106125"/>
            <a:ext cx="2390454" cy="4838699"/>
          </a:xfrm>
          <a:prstGeom prst="rect">
            <a:avLst/>
          </a:prstGeom>
          <a:noFill/>
          <a:ln>
            <a:noFill/>
          </a:ln>
        </p:spPr>
      </p:pic>
      <p:pic>
        <p:nvPicPr>
          <p:cNvPr id="293" name="Google Shape;293;p38"/>
          <p:cNvPicPr preferRelativeResize="0"/>
          <p:nvPr/>
        </p:nvPicPr>
        <p:blipFill>
          <a:blip r:embed="rId6">
            <a:alphaModFix/>
          </a:blip>
          <a:stretch>
            <a:fillRect/>
          </a:stretch>
        </p:blipFill>
        <p:spPr>
          <a:xfrm>
            <a:off x="6407300" y="3290516"/>
            <a:ext cx="2654600" cy="849269"/>
          </a:xfrm>
          <a:prstGeom prst="rect">
            <a:avLst/>
          </a:prstGeom>
          <a:noFill/>
          <a:ln>
            <a:noFill/>
          </a:ln>
        </p:spPr>
      </p:pic>
      <p:pic>
        <p:nvPicPr>
          <p:cNvPr id="294" name="Google Shape;294;p38"/>
          <p:cNvPicPr preferRelativeResize="0"/>
          <p:nvPr/>
        </p:nvPicPr>
        <p:blipFill>
          <a:blip r:embed="rId7">
            <a:alphaModFix/>
          </a:blip>
          <a:stretch>
            <a:fillRect/>
          </a:stretch>
        </p:blipFill>
        <p:spPr>
          <a:xfrm>
            <a:off x="6407300" y="2100850"/>
            <a:ext cx="2661000" cy="849250"/>
          </a:xfrm>
          <a:prstGeom prst="rect">
            <a:avLst/>
          </a:prstGeom>
          <a:noFill/>
          <a:ln>
            <a:noFill/>
          </a:ln>
        </p:spPr>
      </p:pic>
      <p:pic>
        <p:nvPicPr>
          <p:cNvPr id="295" name="Google Shape;295;p38"/>
          <p:cNvPicPr preferRelativeResize="0"/>
          <p:nvPr/>
        </p:nvPicPr>
        <p:blipFill>
          <a:blip r:embed="rId8">
            <a:alphaModFix/>
          </a:blip>
          <a:stretch>
            <a:fillRect/>
          </a:stretch>
        </p:blipFill>
        <p:spPr>
          <a:xfrm>
            <a:off x="6407294" y="911175"/>
            <a:ext cx="2677861" cy="849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pic>
        <p:nvPicPr>
          <p:cNvPr id="300" name="Google Shape;300;p39"/>
          <p:cNvPicPr preferRelativeResize="0"/>
          <p:nvPr/>
        </p:nvPicPr>
        <p:blipFill>
          <a:blip r:embed="rId3">
            <a:alphaModFix/>
          </a:blip>
          <a:stretch>
            <a:fillRect/>
          </a:stretch>
        </p:blipFill>
        <p:spPr>
          <a:xfrm>
            <a:off x="0" y="2605925"/>
            <a:ext cx="9144003" cy="3438976"/>
          </a:xfrm>
          <a:prstGeom prst="rect">
            <a:avLst/>
          </a:prstGeom>
          <a:noFill/>
          <a:ln>
            <a:noFill/>
          </a:ln>
        </p:spPr>
      </p:pic>
      <p:pic>
        <p:nvPicPr>
          <p:cNvPr id="301" name="Google Shape;301;p39"/>
          <p:cNvPicPr preferRelativeResize="0"/>
          <p:nvPr/>
        </p:nvPicPr>
        <p:blipFill>
          <a:blip r:embed="rId4">
            <a:alphaModFix/>
          </a:blip>
          <a:stretch>
            <a:fillRect/>
          </a:stretch>
        </p:blipFill>
        <p:spPr>
          <a:xfrm>
            <a:off x="2916225" y="761300"/>
            <a:ext cx="3218700" cy="3218700"/>
          </a:xfrm>
          <a:prstGeom prst="rect">
            <a:avLst/>
          </a:prstGeom>
          <a:noFill/>
          <a:ln>
            <a:noFill/>
          </a:ln>
        </p:spPr>
      </p:pic>
      <p:pic>
        <p:nvPicPr>
          <p:cNvPr id="302" name="Google Shape;302;p39"/>
          <p:cNvPicPr preferRelativeResize="0"/>
          <p:nvPr/>
        </p:nvPicPr>
        <p:blipFill>
          <a:blip r:embed="rId5">
            <a:alphaModFix/>
          </a:blip>
          <a:stretch>
            <a:fillRect/>
          </a:stretch>
        </p:blipFill>
        <p:spPr>
          <a:xfrm>
            <a:off x="0" y="0"/>
            <a:ext cx="768625" cy="768625"/>
          </a:xfrm>
          <a:prstGeom prst="rect">
            <a:avLst/>
          </a:prstGeom>
          <a:noFill/>
          <a:ln>
            <a:noFill/>
          </a:ln>
        </p:spPr>
      </p:pic>
      <p:pic>
        <p:nvPicPr>
          <p:cNvPr id="303" name="Google Shape;303;p39"/>
          <p:cNvPicPr preferRelativeResize="0"/>
          <p:nvPr/>
        </p:nvPicPr>
        <p:blipFill>
          <a:blip r:embed="rId6">
            <a:alphaModFix/>
          </a:blip>
          <a:stretch>
            <a:fillRect/>
          </a:stretch>
        </p:blipFill>
        <p:spPr>
          <a:xfrm>
            <a:off x="8220350" y="-19737"/>
            <a:ext cx="808100" cy="808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5"/>
          <p:cNvSpPr txBox="1"/>
          <p:nvPr>
            <p:ph type="title"/>
          </p:nvPr>
        </p:nvSpPr>
        <p:spPr>
          <a:xfrm>
            <a:off x="213175" y="1545800"/>
            <a:ext cx="4257300" cy="875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CC0000"/>
                </a:solidFill>
              </a:rPr>
              <a:t>Funkcionalnosti</a:t>
            </a:r>
            <a:endParaRPr b="1">
              <a:solidFill>
                <a:srgbClr val="CC0000"/>
              </a:solidFill>
            </a:endParaRPr>
          </a:p>
        </p:txBody>
      </p:sp>
      <p:pic>
        <p:nvPicPr>
          <p:cNvPr id="86" name="Google Shape;86;p15"/>
          <p:cNvPicPr preferRelativeResize="0"/>
          <p:nvPr/>
        </p:nvPicPr>
        <p:blipFill>
          <a:blip r:embed="rId3">
            <a:alphaModFix/>
          </a:blip>
          <a:stretch>
            <a:fillRect/>
          </a:stretch>
        </p:blipFill>
        <p:spPr>
          <a:xfrm>
            <a:off x="1688522" y="2899238"/>
            <a:ext cx="1094550" cy="1094575"/>
          </a:xfrm>
          <a:prstGeom prst="rect">
            <a:avLst/>
          </a:prstGeom>
          <a:noFill/>
          <a:ln>
            <a:noFill/>
          </a:ln>
        </p:spPr>
      </p:pic>
      <p:pic>
        <p:nvPicPr>
          <p:cNvPr id="87" name="Google Shape;87;p15"/>
          <p:cNvPicPr preferRelativeResize="0"/>
          <p:nvPr/>
        </p:nvPicPr>
        <p:blipFill>
          <a:blip r:embed="rId4">
            <a:alphaModFix/>
          </a:blip>
          <a:stretch>
            <a:fillRect/>
          </a:stretch>
        </p:blipFill>
        <p:spPr>
          <a:xfrm>
            <a:off x="1612612" y="423613"/>
            <a:ext cx="1246326" cy="1246326"/>
          </a:xfrm>
          <a:prstGeom prst="rect">
            <a:avLst/>
          </a:prstGeom>
          <a:noFill/>
          <a:ln>
            <a:noFill/>
          </a:ln>
        </p:spPr>
      </p:pic>
      <p:sp>
        <p:nvSpPr>
          <p:cNvPr id="88" name="Google Shape;88;p15"/>
          <p:cNvSpPr txBox="1"/>
          <p:nvPr/>
        </p:nvSpPr>
        <p:spPr>
          <a:xfrm>
            <a:off x="4718675" y="1145238"/>
            <a:ext cx="4194600" cy="4602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Registracija i logiranje donora krvi</a:t>
            </a:r>
            <a:endParaRPr sz="1800">
              <a:solidFill>
                <a:schemeClr val="lt1"/>
              </a:solidFill>
              <a:latin typeface="Open Sans"/>
              <a:ea typeface="Open Sans"/>
              <a:cs typeface="Open Sans"/>
              <a:sym typeface="Open Sans"/>
            </a:endParaRPr>
          </a:p>
          <a:p>
            <a:pPr indent="-342900" lvl="0" marL="457200" rtl="0" algn="l">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Spremanje podataka o donorima</a:t>
            </a:r>
            <a:endParaRPr sz="1800">
              <a:solidFill>
                <a:schemeClr val="lt1"/>
              </a:solidFill>
              <a:latin typeface="Open Sans"/>
              <a:ea typeface="Open Sans"/>
              <a:cs typeface="Open Sans"/>
              <a:sym typeface="Open Sans"/>
            </a:endParaRPr>
          </a:p>
          <a:p>
            <a:pPr indent="-342900" lvl="0" marL="457200" rtl="0" algn="l">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Slanje notifikacija</a:t>
            </a:r>
            <a:endParaRPr sz="1800">
              <a:solidFill>
                <a:schemeClr val="lt1"/>
              </a:solidFill>
              <a:latin typeface="Open Sans"/>
              <a:ea typeface="Open Sans"/>
              <a:cs typeface="Open Sans"/>
              <a:sym typeface="Open Sans"/>
            </a:endParaRPr>
          </a:p>
          <a:p>
            <a:pPr indent="-342900" lvl="0" marL="457200" rtl="0" algn="l">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Provjera pada ispod kritične linije</a:t>
            </a:r>
            <a:endParaRPr sz="1800">
              <a:solidFill>
                <a:schemeClr val="lt1"/>
              </a:solidFill>
              <a:latin typeface="Open Sans"/>
              <a:ea typeface="Open Sans"/>
              <a:cs typeface="Open Sans"/>
              <a:sym typeface="Open Sans"/>
            </a:endParaRPr>
          </a:p>
          <a:p>
            <a:pPr indent="-342900" lvl="0" marL="457200" rtl="0" algn="l">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Korištenje mail-a za slanje informacija</a:t>
            </a:r>
            <a:endParaRPr sz="1800">
              <a:solidFill>
                <a:schemeClr val="lt1"/>
              </a:solidFill>
              <a:latin typeface="Open Sans"/>
              <a:ea typeface="Open Sans"/>
              <a:cs typeface="Open Sans"/>
              <a:sym typeface="Open Sans"/>
            </a:endParaRPr>
          </a:p>
          <a:p>
            <a:pPr indent="-342900" lvl="0" marL="457200" rtl="0" algn="l">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Pregled profila donora</a:t>
            </a:r>
            <a:endParaRPr sz="1800">
              <a:solidFill>
                <a:schemeClr val="lt1"/>
              </a:solidFill>
              <a:latin typeface="Open Sans"/>
              <a:ea typeface="Open Sans"/>
              <a:cs typeface="Open Sans"/>
              <a:sym typeface="Open Sans"/>
            </a:endParaRPr>
          </a:p>
          <a:p>
            <a:pPr indent="-342900" lvl="0" marL="457200" rtl="0" algn="l">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Hub</a:t>
            </a:r>
            <a:endParaRPr sz="1800">
              <a:solidFill>
                <a:schemeClr val="lt1"/>
              </a:solidFill>
              <a:latin typeface="Open Sans"/>
              <a:ea typeface="Open Sans"/>
              <a:cs typeface="Open Sans"/>
              <a:sym typeface="Open Sans"/>
            </a:endParaRPr>
          </a:p>
          <a:p>
            <a:pPr indent="-342900" lvl="0" marL="457200" rtl="0" algn="l">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Stanje Zalihe</a:t>
            </a:r>
            <a:endParaRPr sz="1800">
              <a:solidFill>
                <a:schemeClr val="lt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idx="1" type="subTitle"/>
          </p:nvPr>
        </p:nvSpPr>
        <p:spPr>
          <a:xfrm>
            <a:off x="4659100" y="372450"/>
            <a:ext cx="4341000" cy="3931500"/>
          </a:xfrm>
          <a:prstGeom prst="rect">
            <a:avLst/>
          </a:prstGeom>
        </p:spPr>
        <p:txBody>
          <a:bodyPr anchorCtr="0" anchor="t" bIns="91425" lIns="91425" spcFirstLastPara="1" rIns="91425" wrap="square" tIns="91425">
            <a:normAutofit fontScale="25000" lnSpcReduction="20000"/>
          </a:bodyPr>
          <a:lstStyle/>
          <a:p>
            <a:pPr indent="0" lvl="0" marL="457200" rtl="0" algn="l">
              <a:spcBef>
                <a:spcPts val="0"/>
              </a:spcBef>
              <a:spcAft>
                <a:spcPts val="0"/>
              </a:spcAft>
              <a:buNone/>
            </a:pPr>
            <a:r>
              <a:t/>
            </a:r>
            <a:endParaRPr sz="2100">
              <a:solidFill>
                <a:schemeClr val="lt1"/>
              </a:solidFill>
            </a:endParaRPr>
          </a:p>
          <a:p>
            <a:pPr indent="0" lvl="0" marL="457200" rtl="0" algn="l">
              <a:spcBef>
                <a:spcPts val="0"/>
              </a:spcBef>
              <a:spcAft>
                <a:spcPts val="0"/>
              </a:spcAft>
              <a:buNone/>
            </a:pPr>
            <a:r>
              <a:t/>
            </a:r>
            <a:endParaRPr sz="5536">
              <a:solidFill>
                <a:schemeClr val="lt1"/>
              </a:solidFill>
              <a:latin typeface="Arial"/>
              <a:ea typeface="Arial"/>
              <a:cs typeface="Arial"/>
              <a:sym typeface="Arial"/>
            </a:endParaRPr>
          </a:p>
          <a:p>
            <a:pPr indent="0" lvl="0" marL="457200" rtl="0" algn="l">
              <a:lnSpc>
                <a:spcPct val="115000"/>
              </a:lnSpc>
              <a:spcBef>
                <a:spcPts val="0"/>
              </a:spcBef>
              <a:spcAft>
                <a:spcPts val="0"/>
              </a:spcAft>
              <a:buNone/>
            </a:pPr>
            <a:r>
              <a:rPr lang="en" sz="5536">
                <a:solidFill>
                  <a:schemeClr val="lt1"/>
                </a:solidFill>
                <a:latin typeface="Open Sans"/>
                <a:ea typeface="Open Sans"/>
                <a:cs typeface="Open Sans"/>
                <a:sym typeface="Open Sans"/>
              </a:rPr>
              <a:t>Donor</a:t>
            </a:r>
            <a:r>
              <a:rPr lang="en" sz="5536">
                <a:solidFill>
                  <a:schemeClr val="lt1"/>
                </a:solidFill>
                <a:latin typeface="Open Sans"/>
                <a:ea typeface="Open Sans"/>
                <a:cs typeface="Open Sans"/>
                <a:sym typeface="Open Sans"/>
              </a:rPr>
              <a:t>:</a:t>
            </a:r>
            <a:endParaRPr sz="5536">
              <a:solidFill>
                <a:schemeClr val="lt1"/>
              </a:solidFill>
              <a:latin typeface="Open Sans"/>
              <a:ea typeface="Open Sans"/>
              <a:cs typeface="Open Sans"/>
              <a:sym typeface="Open Sans"/>
            </a:endParaRPr>
          </a:p>
          <a:p>
            <a:pPr indent="-316491" lvl="1" marL="914400" rtl="0" algn="l">
              <a:lnSpc>
                <a:spcPct val="115000"/>
              </a:lnSpc>
              <a:spcBef>
                <a:spcPts val="0"/>
              </a:spcBef>
              <a:spcAft>
                <a:spcPts val="0"/>
              </a:spcAft>
              <a:buClr>
                <a:schemeClr val="lt1"/>
              </a:buClr>
              <a:buSzPct val="100000"/>
              <a:buFont typeface="Open Sans"/>
              <a:buChar char="○"/>
            </a:pPr>
            <a:r>
              <a:rPr lang="en" sz="5536">
                <a:solidFill>
                  <a:schemeClr val="lt1"/>
                </a:solidFill>
                <a:latin typeface="Open Sans"/>
                <a:ea typeface="Open Sans"/>
                <a:cs typeface="Open Sans"/>
                <a:sym typeface="Open Sans"/>
              </a:rPr>
              <a:t>Registracija donora krvi </a:t>
            </a:r>
            <a:endParaRPr sz="5536">
              <a:solidFill>
                <a:schemeClr val="lt1"/>
              </a:solidFill>
              <a:latin typeface="Open Sans"/>
              <a:ea typeface="Open Sans"/>
              <a:cs typeface="Open Sans"/>
              <a:sym typeface="Open Sans"/>
            </a:endParaRPr>
          </a:p>
          <a:p>
            <a:pPr indent="-316491" lvl="1" marL="914400" rtl="0" algn="l">
              <a:spcBef>
                <a:spcPts val="0"/>
              </a:spcBef>
              <a:spcAft>
                <a:spcPts val="0"/>
              </a:spcAft>
              <a:buClr>
                <a:schemeClr val="lt1"/>
              </a:buClr>
              <a:buSzPct val="100000"/>
              <a:buFont typeface="Open Sans"/>
              <a:buChar char="○"/>
            </a:pPr>
            <a:r>
              <a:rPr lang="en" sz="5536">
                <a:solidFill>
                  <a:schemeClr val="lt1"/>
                </a:solidFill>
                <a:latin typeface="Open Sans"/>
                <a:ea typeface="Open Sans"/>
                <a:cs typeface="Open Sans"/>
                <a:sym typeface="Open Sans"/>
              </a:rPr>
              <a:t>Pregled i ažuriranje vlastitog profila</a:t>
            </a:r>
            <a:endParaRPr sz="5536">
              <a:solidFill>
                <a:schemeClr val="lt1"/>
              </a:solidFill>
              <a:latin typeface="Open Sans"/>
              <a:ea typeface="Open Sans"/>
              <a:cs typeface="Open Sans"/>
              <a:sym typeface="Open Sans"/>
            </a:endParaRPr>
          </a:p>
          <a:p>
            <a:pPr indent="-316491" lvl="1" marL="914400" rtl="0" algn="l">
              <a:spcBef>
                <a:spcPts val="0"/>
              </a:spcBef>
              <a:spcAft>
                <a:spcPts val="0"/>
              </a:spcAft>
              <a:buClr>
                <a:schemeClr val="lt1"/>
              </a:buClr>
              <a:buSzPct val="100000"/>
              <a:buFont typeface="Open Sans"/>
              <a:buChar char="○"/>
            </a:pPr>
            <a:r>
              <a:rPr lang="en" sz="5536">
                <a:solidFill>
                  <a:schemeClr val="lt1"/>
                </a:solidFill>
                <a:latin typeface="Open Sans"/>
                <a:ea typeface="Open Sans"/>
                <a:cs typeface="Open Sans"/>
                <a:sym typeface="Open Sans"/>
              </a:rPr>
              <a:t>Izbor termina doniranja krvi</a:t>
            </a:r>
            <a:endParaRPr sz="5536">
              <a:solidFill>
                <a:schemeClr val="lt1"/>
              </a:solidFill>
              <a:latin typeface="Open Sans"/>
              <a:ea typeface="Open Sans"/>
              <a:cs typeface="Open Sans"/>
              <a:sym typeface="Open Sans"/>
            </a:endParaRPr>
          </a:p>
          <a:p>
            <a:pPr indent="0" lvl="0" marL="914400" rtl="0" algn="l">
              <a:spcBef>
                <a:spcPts val="0"/>
              </a:spcBef>
              <a:spcAft>
                <a:spcPts val="0"/>
              </a:spcAft>
              <a:buNone/>
            </a:pPr>
            <a:r>
              <a:t/>
            </a:r>
            <a:endParaRPr sz="5536">
              <a:solidFill>
                <a:schemeClr val="lt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5536">
                <a:solidFill>
                  <a:schemeClr val="lt1"/>
                </a:solidFill>
                <a:latin typeface="Open Sans"/>
                <a:ea typeface="Open Sans"/>
                <a:cs typeface="Open Sans"/>
                <a:sym typeface="Open Sans"/>
              </a:rPr>
              <a:t>Zaposlenik:</a:t>
            </a:r>
            <a:endParaRPr sz="5536">
              <a:solidFill>
                <a:schemeClr val="lt1"/>
              </a:solidFill>
              <a:latin typeface="Open Sans"/>
              <a:ea typeface="Open Sans"/>
              <a:cs typeface="Open Sans"/>
              <a:sym typeface="Open Sans"/>
            </a:endParaRPr>
          </a:p>
          <a:p>
            <a:pPr indent="-316491" lvl="1" marL="914400" rtl="0" algn="l">
              <a:lnSpc>
                <a:spcPct val="115000"/>
              </a:lnSpc>
              <a:spcBef>
                <a:spcPts val="0"/>
              </a:spcBef>
              <a:spcAft>
                <a:spcPts val="0"/>
              </a:spcAft>
              <a:buClr>
                <a:schemeClr val="lt1"/>
              </a:buClr>
              <a:buSzPct val="100000"/>
              <a:buFont typeface="Open Sans"/>
              <a:buChar char="○"/>
            </a:pPr>
            <a:r>
              <a:rPr lang="en" sz="5536">
                <a:solidFill>
                  <a:schemeClr val="lt1"/>
                </a:solidFill>
                <a:latin typeface="Open Sans"/>
                <a:ea typeface="Open Sans"/>
                <a:cs typeface="Open Sans"/>
                <a:sym typeface="Open Sans"/>
              </a:rPr>
              <a:t>Čitanje i ažuriranje podataka donora </a:t>
            </a:r>
            <a:endParaRPr sz="5536">
              <a:solidFill>
                <a:schemeClr val="lt1"/>
              </a:solidFill>
              <a:latin typeface="Open Sans"/>
              <a:ea typeface="Open Sans"/>
              <a:cs typeface="Open Sans"/>
              <a:sym typeface="Open Sans"/>
            </a:endParaRPr>
          </a:p>
          <a:p>
            <a:pPr indent="-316491" lvl="1" marL="914400" rtl="0" algn="l">
              <a:lnSpc>
                <a:spcPct val="115000"/>
              </a:lnSpc>
              <a:spcBef>
                <a:spcPts val="0"/>
              </a:spcBef>
              <a:spcAft>
                <a:spcPts val="0"/>
              </a:spcAft>
              <a:buClr>
                <a:schemeClr val="lt1"/>
              </a:buClr>
              <a:buSzPct val="100000"/>
              <a:buFont typeface="Open Sans"/>
              <a:buChar char="○"/>
            </a:pPr>
            <a:r>
              <a:rPr lang="en" sz="5536">
                <a:solidFill>
                  <a:schemeClr val="lt1"/>
                </a:solidFill>
                <a:latin typeface="Open Sans"/>
                <a:ea typeface="Open Sans"/>
                <a:cs typeface="Open Sans"/>
                <a:sym typeface="Open Sans"/>
              </a:rPr>
              <a:t>Pristup zalihama</a:t>
            </a:r>
            <a:endParaRPr sz="5536">
              <a:solidFill>
                <a:schemeClr val="lt1"/>
              </a:solidFill>
              <a:latin typeface="Open Sans"/>
              <a:ea typeface="Open Sans"/>
              <a:cs typeface="Open Sans"/>
              <a:sym typeface="Open Sans"/>
            </a:endParaRPr>
          </a:p>
          <a:p>
            <a:pPr indent="-316491" lvl="1" marL="914400" rtl="0" algn="l">
              <a:lnSpc>
                <a:spcPct val="115000"/>
              </a:lnSpc>
              <a:spcBef>
                <a:spcPts val="0"/>
              </a:spcBef>
              <a:spcAft>
                <a:spcPts val="0"/>
              </a:spcAft>
              <a:buClr>
                <a:schemeClr val="lt1"/>
              </a:buClr>
              <a:buSzPct val="100000"/>
              <a:buFont typeface="Open Sans"/>
              <a:buChar char="○"/>
            </a:pPr>
            <a:r>
              <a:rPr lang="en" sz="5536">
                <a:solidFill>
                  <a:schemeClr val="lt1"/>
                </a:solidFill>
                <a:latin typeface="Open Sans"/>
                <a:ea typeface="Open Sans"/>
                <a:cs typeface="Open Sans"/>
                <a:sym typeface="Open Sans"/>
              </a:rPr>
              <a:t>Pregled svih izabranih termina i zahtjeva klinike</a:t>
            </a:r>
            <a:endParaRPr sz="5536">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5536">
              <a:solidFill>
                <a:schemeClr val="lt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5536">
                <a:solidFill>
                  <a:schemeClr val="lt1"/>
                </a:solidFill>
                <a:latin typeface="Open Sans"/>
                <a:ea typeface="Open Sans"/>
                <a:cs typeface="Open Sans"/>
                <a:sym typeface="Open Sans"/>
              </a:rPr>
              <a:t>Admin:</a:t>
            </a:r>
            <a:endParaRPr sz="5536">
              <a:solidFill>
                <a:schemeClr val="lt1"/>
              </a:solidFill>
              <a:latin typeface="Open Sans"/>
              <a:ea typeface="Open Sans"/>
              <a:cs typeface="Open Sans"/>
              <a:sym typeface="Open Sans"/>
            </a:endParaRPr>
          </a:p>
          <a:p>
            <a:pPr indent="-316491" lvl="1" marL="914400" rtl="0" algn="l">
              <a:lnSpc>
                <a:spcPct val="115000"/>
              </a:lnSpc>
              <a:spcBef>
                <a:spcPts val="0"/>
              </a:spcBef>
              <a:spcAft>
                <a:spcPts val="0"/>
              </a:spcAft>
              <a:buClr>
                <a:schemeClr val="lt1"/>
              </a:buClr>
              <a:buSzPct val="100000"/>
              <a:buFont typeface="Open Sans"/>
              <a:buChar char="○"/>
            </a:pPr>
            <a:r>
              <a:rPr lang="en" sz="5536">
                <a:solidFill>
                  <a:schemeClr val="lt1"/>
                </a:solidFill>
                <a:latin typeface="Open Sans"/>
                <a:ea typeface="Open Sans"/>
                <a:cs typeface="Open Sans"/>
                <a:sym typeface="Open Sans"/>
              </a:rPr>
              <a:t>CRUD operacije nad podacima donora i zaposlenika</a:t>
            </a:r>
            <a:endParaRPr sz="5536">
              <a:solidFill>
                <a:schemeClr val="lt1"/>
              </a:solidFill>
              <a:latin typeface="Open Sans"/>
              <a:ea typeface="Open Sans"/>
              <a:cs typeface="Open Sans"/>
              <a:sym typeface="Open Sans"/>
            </a:endParaRPr>
          </a:p>
          <a:p>
            <a:pPr indent="-316491" lvl="1" marL="914400" rtl="0" algn="l">
              <a:lnSpc>
                <a:spcPct val="115000"/>
              </a:lnSpc>
              <a:spcBef>
                <a:spcPts val="0"/>
              </a:spcBef>
              <a:spcAft>
                <a:spcPts val="0"/>
              </a:spcAft>
              <a:buClr>
                <a:schemeClr val="lt1"/>
              </a:buClr>
              <a:buSzPct val="100000"/>
              <a:buFont typeface="Open Sans"/>
              <a:buChar char="○"/>
            </a:pPr>
            <a:r>
              <a:rPr lang="en" sz="5536">
                <a:solidFill>
                  <a:schemeClr val="lt1"/>
                </a:solidFill>
                <a:latin typeface="Open Sans"/>
                <a:ea typeface="Open Sans"/>
                <a:cs typeface="Open Sans"/>
                <a:sym typeface="Open Sans"/>
              </a:rPr>
              <a:t>Pristup zalihama</a:t>
            </a:r>
            <a:endParaRPr sz="5536">
              <a:solidFill>
                <a:schemeClr val="lt1"/>
              </a:solidFill>
              <a:latin typeface="Open Sans"/>
              <a:ea typeface="Open Sans"/>
              <a:cs typeface="Open Sans"/>
              <a:sym typeface="Open Sans"/>
            </a:endParaRPr>
          </a:p>
          <a:p>
            <a:pPr indent="-316491" lvl="1" marL="914400" rtl="0" algn="l">
              <a:lnSpc>
                <a:spcPct val="115000"/>
              </a:lnSpc>
              <a:spcBef>
                <a:spcPts val="0"/>
              </a:spcBef>
              <a:spcAft>
                <a:spcPts val="0"/>
              </a:spcAft>
              <a:buClr>
                <a:schemeClr val="lt1"/>
              </a:buClr>
              <a:buSzPct val="100000"/>
              <a:buFont typeface="Open Sans"/>
              <a:buChar char="○"/>
            </a:pPr>
            <a:r>
              <a:rPr lang="en" sz="5536">
                <a:solidFill>
                  <a:schemeClr val="lt1"/>
                </a:solidFill>
                <a:latin typeface="Open Sans"/>
                <a:ea typeface="Open Sans"/>
                <a:cs typeface="Open Sans"/>
                <a:sym typeface="Open Sans"/>
              </a:rPr>
              <a:t>Pregled svih izabranih termina i zahtjeva klinike</a:t>
            </a:r>
            <a:endParaRPr sz="5536">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800"/>
          </a:p>
          <a:p>
            <a:pPr indent="0" lvl="0" marL="0" rtl="0" algn="l">
              <a:spcBef>
                <a:spcPts val="0"/>
              </a:spcBef>
              <a:spcAft>
                <a:spcPts val="0"/>
              </a:spcAft>
              <a:buClr>
                <a:schemeClr val="dk1"/>
              </a:buClr>
              <a:buSzPct val="61111"/>
              <a:buFont typeface="Arial"/>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94" name="Google Shape;94;p16"/>
          <p:cNvPicPr preferRelativeResize="0"/>
          <p:nvPr/>
        </p:nvPicPr>
        <p:blipFill>
          <a:blip r:embed="rId3">
            <a:alphaModFix/>
          </a:blip>
          <a:stretch>
            <a:fillRect/>
          </a:stretch>
        </p:blipFill>
        <p:spPr>
          <a:xfrm>
            <a:off x="1612612" y="423613"/>
            <a:ext cx="1246326" cy="1246326"/>
          </a:xfrm>
          <a:prstGeom prst="rect">
            <a:avLst/>
          </a:prstGeom>
          <a:noFill/>
          <a:ln>
            <a:noFill/>
          </a:ln>
        </p:spPr>
      </p:pic>
      <p:sp>
        <p:nvSpPr>
          <p:cNvPr id="95" name="Google Shape;95;p16"/>
          <p:cNvSpPr txBox="1"/>
          <p:nvPr>
            <p:ph type="title"/>
          </p:nvPr>
        </p:nvSpPr>
        <p:spPr>
          <a:xfrm>
            <a:off x="213175" y="1545788"/>
            <a:ext cx="4045200" cy="875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CC0000"/>
                </a:solidFill>
              </a:rPr>
              <a:t>Korisnik</a:t>
            </a:r>
            <a:endParaRPr b="1">
              <a:solidFill>
                <a:srgbClr val="CC0000"/>
              </a:solidFill>
            </a:endParaRPr>
          </a:p>
        </p:txBody>
      </p:sp>
      <p:pic>
        <p:nvPicPr>
          <p:cNvPr id="96" name="Google Shape;96;p16"/>
          <p:cNvPicPr preferRelativeResize="0"/>
          <p:nvPr/>
        </p:nvPicPr>
        <p:blipFill>
          <a:blip r:embed="rId4">
            <a:alphaModFix/>
          </a:blip>
          <a:stretch>
            <a:fillRect/>
          </a:stretch>
        </p:blipFill>
        <p:spPr>
          <a:xfrm>
            <a:off x="1548715" y="2731375"/>
            <a:ext cx="1374125" cy="1374125"/>
          </a:xfrm>
          <a:prstGeom prst="rect">
            <a:avLst/>
          </a:prstGeom>
          <a:noFill/>
          <a:ln>
            <a:noFill/>
          </a:ln>
        </p:spPr>
      </p:pic>
      <p:pic>
        <p:nvPicPr>
          <p:cNvPr id="97" name="Google Shape;97;p16"/>
          <p:cNvPicPr preferRelativeResize="0"/>
          <p:nvPr/>
        </p:nvPicPr>
        <p:blipFill>
          <a:blip r:embed="rId5">
            <a:alphaModFix/>
          </a:blip>
          <a:stretch>
            <a:fillRect/>
          </a:stretch>
        </p:blipFill>
        <p:spPr>
          <a:xfrm>
            <a:off x="4842822" y="585275"/>
            <a:ext cx="363625" cy="363643"/>
          </a:xfrm>
          <a:prstGeom prst="rect">
            <a:avLst/>
          </a:prstGeom>
          <a:noFill/>
          <a:ln>
            <a:noFill/>
          </a:ln>
        </p:spPr>
      </p:pic>
      <p:pic>
        <p:nvPicPr>
          <p:cNvPr id="98" name="Google Shape;98;p16"/>
          <p:cNvPicPr preferRelativeResize="0"/>
          <p:nvPr/>
        </p:nvPicPr>
        <p:blipFill>
          <a:blip r:embed="rId5">
            <a:alphaModFix/>
          </a:blip>
          <a:stretch>
            <a:fillRect/>
          </a:stretch>
        </p:blipFill>
        <p:spPr>
          <a:xfrm>
            <a:off x="4842822" y="1500350"/>
            <a:ext cx="363625" cy="363643"/>
          </a:xfrm>
          <a:prstGeom prst="rect">
            <a:avLst/>
          </a:prstGeom>
          <a:noFill/>
          <a:ln>
            <a:noFill/>
          </a:ln>
        </p:spPr>
      </p:pic>
      <p:pic>
        <p:nvPicPr>
          <p:cNvPr id="99" name="Google Shape;99;p16"/>
          <p:cNvPicPr preferRelativeResize="0"/>
          <p:nvPr/>
        </p:nvPicPr>
        <p:blipFill>
          <a:blip r:embed="rId5">
            <a:alphaModFix/>
          </a:blip>
          <a:stretch>
            <a:fillRect/>
          </a:stretch>
        </p:blipFill>
        <p:spPr>
          <a:xfrm>
            <a:off x="4842822" y="2678175"/>
            <a:ext cx="363625" cy="3636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7"/>
          <p:cNvPicPr preferRelativeResize="0"/>
          <p:nvPr/>
        </p:nvPicPr>
        <p:blipFill>
          <a:blip r:embed="rId3">
            <a:alphaModFix/>
          </a:blip>
          <a:stretch>
            <a:fillRect/>
          </a:stretch>
        </p:blipFill>
        <p:spPr>
          <a:xfrm>
            <a:off x="0" y="0"/>
            <a:ext cx="768625" cy="768625"/>
          </a:xfrm>
          <a:prstGeom prst="rect">
            <a:avLst/>
          </a:prstGeom>
          <a:noFill/>
          <a:ln>
            <a:noFill/>
          </a:ln>
        </p:spPr>
      </p:pic>
      <p:pic>
        <p:nvPicPr>
          <p:cNvPr id="105" name="Google Shape;105;p17"/>
          <p:cNvPicPr preferRelativeResize="0"/>
          <p:nvPr/>
        </p:nvPicPr>
        <p:blipFill>
          <a:blip r:embed="rId4">
            <a:alphaModFix/>
          </a:blip>
          <a:stretch>
            <a:fillRect/>
          </a:stretch>
        </p:blipFill>
        <p:spPr>
          <a:xfrm>
            <a:off x="1759650" y="-126500"/>
            <a:ext cx="5624701" cy="5396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8"/>
          <p:cNvPicPr preferRelativeResize="0"/>
          <p:nvPr/>
        </p:nvPicPr>
        <p:blipFill>
          <a:blip r:embed="rId3">
            <a:alphaModFix/>
          </a:blip>
          <a:stretch>
            <a:fillRect/>
          </a:stretch>
        </p:blipFill>
        <p:spPr>
          <a:xfrm>
            <a:off x="0" y="0"/>
            <a:ext cx="768625" cy="768625"/>
          </a:xfrm>
          <a:prstGeom prst="rect">
            <a:avLst/>
          </a:prstGeom>
          <a:noFill/>
          <a:ln>
            <a:noFill/>
          </a:ln>
        </p:spPr>
      </p:pic>
      <p:pic>
        <p:nvPicPr>
          <p:cNvPr id="111" name="Google Shape;111;p18"/>
          <p:cNvPicPr preferRelativeResize="0"/>
          <p:nvPr/>
        </p:nvPicPr>
        <p:blipFill>
          <a:blip r:embed="rId4">
            <a:alphaModFix/>
          </a:blip>
          <a:stretch>
            <a:fillRect/>
          </a:stretch>
        </p:blipFill>
        <p:spPr>
          <a:xfrm>
            <a:off x="1588250" y="134525"/>
            <a:ext cx="5878800" cy="4874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19"/>
          <p:cNvPicPr preferRelativeResize="0"/>
          <p:nvPr/>
        </p:nvPicPr>
        <p:blipFill>
          <a:blip r:embed="rId3">
            <a:alphaModFix/>
          </a:blip>
          <a:stretch>
            <a:fillRect/>
          </a:stretch>
        </p:blipFill>
        <p:spPr>
          <a:xfrm>
            <a:off x="0" y="0"/>
            <a:ext cx="768625" cy="768625"/>
          </a:xfrm>
          <a:prstGeom prst="rect">
            <a:avLst/>
          </a:prstGeom>
          <a:noFill/>
          <a:ln>
            <a:noFill/>
          </a:ln>
        </p:spPr>
      </p:pic>
      <p:pic>
        <p:nvPicPr>
          <p:cNvPr id="117" name="Google Shape;117;p19"/>
          <p:cNvPicPr preferRelativeResize="0"/>
          <p:nvPr/>
        </p:nvPicPr>
        <p:blipFill>
          <a:blip r:embed="rId4">
            <a:alphaModFix/>
          </a:blip>
          <a:stretch>
            <a:fillRect/>
          </a:stretch>
        </p:blipFill>
        <p:spPr>
          <a:xfrm>
            <a:off x="3487175" y="49775"/>
            <a:ext cx="5071399" cy="5043975"/>
          </a:xfrm>
          <a:prstGeom prst="rect">
            <a:avLst/>
          </a:prstGeom>
          <a:noFill/>
          <a:ln>
            <a:noFill/>
          </a:ln>
        </p:spPr>
      </p:pic>
      <p:pic>
        <p:nvPicPr>
          <p:cNvPr id="118" name="Google Shape;118;p19"/>
          <p:cNvPicPr preferRelativeResize="0"/>
          <p:nvPr/>
        </p:nvPicPr>
        <p:blipFill>
          <a:blip r:embed="rId5">
            <a:alphaModFix/>
          </a:blip>
          <a:stretch>
            <a:fillRect/>
          </a:stretch>
        </p:blipFill>
        <p:spPr>
          <a:xfrm>
            <a:off x="480075" y="1627614"/>
            <a:ext cx="2686700" cy="1888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0"/>
          <p:cNvPicPr preferRelativeResize="0"/>
          <p:nvPr/>
        </p:nvPicPr>
        <p:blipFill>
          <a:blip r:embed="rId3">
            <a:alphaModFix/>
          </a:blip>
          <a:stretch>
            <a:fillRect/>
          </a:stretch>
        </p:blipFill>
        <p:spPr>
          <a:xfrm>
            <a:off x="480075" y="1627614"/>
            <a:ext cx="2686700" cy="1888275"/>
          </a:xfrm>
          <a:prstGeom prst="rect">
            <a:avLst/>
          </a:prstGeom>
          <a:noFill/>
          <a:ln>
            <a:noFill/>
          </a:ln>
        </p:spPr>
      </p:pic>
      <p:pic>
        <p:nvPicPr>
          <p:cNvPr id="124" name="Google Shape;124;p20"/>
          <p:cNvPicPr preferRelativeResize="0"/>
          <p:nvPr/>
        </p:nvPicPr>
        <p:blipFill>
          <a:blip r:embed="rId4">
            <a:alphaModFix/>
          </a:blip>
          <a:stretch>
            <a:fillRect/>
          </a:stretch>
        </p:blipFill>
        <p:spPr>
          <a:xfrm>
            <a:off x="3399475" y="69550"/>
            <a:ext cx="5327600" cy="5004400"/>
          </a:xfrm>
          <a:prstGeom prst="rect">
            <a:avLst/>
          </a:prstGeom>
          <a:noFill/>
          <a:ln>
            <a:noFill/>
          </a:ln>
        </p:spPr>
      </p:pic>
      <p:pic>
        <p:nvPicPr>
          <p:cNvPr id="125" name="Google Shape;125;p20"/>
          <p:cNvPicPr preferRelativeResize="0"/>
          <p:nvPr/>
        </p:nvPicPr>
        <p:blipFill>
          <a:blip r:embed="rId5">
            <a:alphaModFix/>
          </a:blip>
          <a:stretch>
            <a:fillRect/>
          </a:stretch>
        </p:blipFill>
        <p:spPr>
          <a:xfrm>
            <a:off x="0" y="0"/>
            <a:ext cx="768625" cy="768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a:blip r:embed="rId3">
            <a:alphaModFix/>
          </a:blip>
          <a:stretch>
            <a:fillRect/>
          </a:stretch>
        </p:blipFill>
        <p:spPr>
          <a:xfrm>
            <a:off x="0" y="0"/>
            <a:ext cx="768625" cy="768625"/>
          </a:xfrm>
          <a:prstGeom prst="rect">
            <a:avLst/>
          </a:prstGeom>
          <a:noFill/>
          <a:ln>
            <a:noFill/>
          </a:ln>
        </p:spPr>
      </p:pic>
      <p:pic>
        <p:nvPicPr>
          <p:cNvPr id="131" name="Google Shape;131;p21"/>
          <p:cNvPicPr preferRelativeResize="0"/>
          <p:nvPr/>
        </p:nvPicPr>
        <p:blipFill>
          <a:blip r:embed="rId4">
            <a:alphaModFix/>
          </a:blip>
          <a:stretch>
            <a:fillRect/>
          </a:stretch>
        </p:blipFill>
        <p:spPr>
          <a:xfrm>
            <a:off x="3319175" y="152400"/>
            <a:ext cx="5516119" cy="4838701"/>
          </a:xfrm>
          <a:prstGeom prst="rect">
            <a:avLst/>
          </a:prstGeom>
          <a:noFill/>
          <a:ln>
            <a:noFill/>
          </a:ln>
        </p:spPr>
      </p:pic>
      <p:pic>
        <p:nvPicPr>
          <p:cNvPr id="132" name="Google Shape;132;p21"/>
          <p:cNvPicPr preferRelativeResize="0"/>
          <p:nvPr/>
        </p:nvPicPr>
        <p:blipFill>
          <a:blip r:embed="rId5">
            <a:alphaModFix/>
          </a:blip>
          <a:stretch>
            <a:fillRect/>
          </a:stretch>
        </p:blipFill>
        <p:spPr>
          <a:xfrm>
            <a:off x="480075" y="1627614"/>
            <a:ext cx="2686700" cy="1888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